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6" r:id="rId2"/>
    <p:sldId id="298" r:id="rId3"/>
    <p:sldId id="299" r:id="rId4"/>
    <p:sldId id="300" r:id="rId5"/>
    <p:sldId id="259" r:id="rId6"/>
    <p:sldId id="258" r:id="rId7"/>
    <p:sldId id="261" r:id="rId8"/>
    <p:sldId id="260" r:id="rId9"/>
    <p:sldId id="262" r:id="rId10"/>
    <p:sldId id="263" r:id="rId11"/>
    <p:sldId id="267" r:id="rId12"/>
    <p:sldId id="268" r:id="rId13"/>
    <p:sldId id="265" r:id="rId14"/>
    <p:sldId id="270" r:id="rId15"/>
    <p:sldId id="271" r:id="rId16"/>
    <p:sldId id="269" r:id="rId17"/>
    <p:sldId id="272" r:id="rId18"/>
    <p:sldId id="276" r:id="rId19"/>
    <p:sldId id="273" r:id="rId20"/>
    <p:sldId id="302" r:id="rId21"/>
    <p:sldId id="303" r:id="rId22"/>
    <p:sldId id="277" r:id="rId23"/>
    <p:sldId id="278" r:id="rId24"/>
    <p:sldId id="280" r:id="rId25"/>
    <p:sldId id="275" r:id="rId26"/>
    <p:sldId id="281" r:id="rId27"/>
    <p:sldId id="283" r:id="rId28"/>
    <p:sldId id="282" r:id="rId29"/>
    <p:sldId id="284" r:id="rId30"/>
    <p:sldId id="285" r:id="rId31"/>
    <p:sldId id="288" r:id="rId32"/>
    <p:sldId id="289" r:id="rId33"/>
    <p:sldId id="290" r:id="rId34"/>
    <p:sldId id="286" r:id="rId35"/>
    <p:sldId id="291" r:id="rId36"/>
    <p:sldId id="292" r:id="rId37"/>
    <p:sldId id="293" r:id="rId38"/>
    <p:sldId id="294" r:id="rId39"/>
    <p:sldId id="295" r:id="rId40"/>
    <p:sldId id="287" r:id="rId41"/>
    <p:sldId id="296" r:id="rId42"/>
    <p:sldId id="297" r:id="rId43"/>
    <p:sldId id="305" r:id="rId44"/>
    <p:sldId id="304" r:id="rId45"/>
    <p:sldId id="306" r:id="rId46"/>
    <p:sldId id="307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287F"/>
    <a:srgbClr val="E10E09"/>
    <a:srgbClr val="003399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21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0D138-917A-47A6-8691-F1AA2651F925}" type="doc">
      <dgm:prSet loTypeId="urn:microsoft.com/office/officeart/2005/8/layout/lProcess3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8F223967-559F-45C9-9DD4-1986F24FF7D0}">
      <dgm:prSet phldrT="[Текст]"/>
      <dgm:spPr>
        <a:solidFill>
          <a:srgbClr val="003399"/>
        </a:solidFill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79A5A10A-B436-4140-B120-180A95186D28}" type="parTrans" cxnId="{08FD4FFF-BF86-458F-843E-DD593ACB4F33}">
      <dgm:prSet/>
      <dgm:spPr/>
      <dgm:t>
        <a:bodyPr/>
        <a:lstStyle/>
        <a:p>
          <a:endParaRPr lang="ru-RU"/>
        </a:p>
      </dgm:t>
    </dgm:pt>
    <dgm:pt modelId="{06DBCCF1-F43D-4C21-A11C-FC31D0BE2E26}" type="sibTrans" cxnId="{08FD4FFF-BF86-458F-843E-DD593ACB4F33}">
      <dgm:prSet/>
      <dgm:spPr/>
      <dgm:t>
        <a:bodyPr/>
        <a:lstStyle/>
        <a:p>
          <a:endParaRPr lang="ru-RU"/>
        </a:p>
      </dgm:t>
    </dgm:pt>
    <dgm:pt modelId="{AC23CEB6-2BAC-4BFA-AF5E-2A2FA6FBEB0D}">
      <dgm:prSet phldrT="[Текст]"/>
      <dgm:spPr/>
      <dgm:t>
        <a:bodyPr/>
        <a:lstStyle/>
        <a:p>
          <a:endParaRPr lang="ru-RU" dirty="0"/>
        </a:p>
      </dgm:t>
    </dgm:pt>
    <dgm:pt modelId="{D1A2086A-8E26-4A57-892C-502132AE62C8}" type="parTrans" cxnId="{F8270C6B-03F9-4AAF-92D3-19944188AC33}">
      <dgm:prSet/>
      <dgm:spPr/>
      <dgm:t>
        <a:bodyPr/>
        <a:lstStyle/>
        <a:p>
          <a:endParaRPr lang="ru-RU"/>
        </a:p>
      </dgm:t>
    </dgm:pt>
    <dgm:pt modelId="{6D6DBD4A-2FC2-446B-84D3-9DFFCADD1F06}" type="sibTrans" cxnId="{F8270C6B-03F9-4AAF-92D3-19944188AC33}">
      <dgm:prSet/>
      <dgm:spPr/>
      <dgm:t>
        <a:bodyPr/>
        <a:lstStyle/>
        <a:p>
          <a:endParaRPr lang="ru-RU"/>
        </a:p>
      </dgm:t>
    </dgm:pt>
    <dgm:pt modelId="{716211D1-7C39-4BE6-8ABA-15D23ADE1BF5}" type="pres">
      <dgm:prSet presAssocID="{8FF0D138-917A-47A6-8691-F1AA2651F925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1674DE1-FE8F-4661-BE12-9C98D89231F5}" type="pres">
      <dgm:prSet presAssocID="{8F223967-559F-45C9-9DD4-1986F24FF7D0}" presName="horFlow" presStyleCnt="0"/>
      <dgm:spPr/>
    </dgm:pt>
    <dgm:pt modelId="{7AFC83A5-A1C9-40FE-BD93-01967736F06D}" type="pres">
      <dgm:prSet presAssocID="{8F223967-559F-45C9-9DD4-1986F24FF7D0}" presName="bigChev" presStyleLbl="node1" presStyleIdx="0" presStyleCnt="1" custScaleX="218128" custLinFactNeighborX="28141" custLinFactNeighborY="-29"/>
      <dgm:spPr/>
      <dgm:t>
        <a:bodyPr/>
        <a:lstStyle/>
        <a:p>
          <a:endParaRPr lang="ru-RU"/>
        </a:p>
      </dgm:t>
    </dgm:pt>
    <dgm:pt modelId="{1DCD89C8-3EB5-4BCC-A60A-2557D861C491}" type="pres">
      <dgm:prSet presAssocID="{D1A2086A-8E26-4A57-892C-502132AE62C8}" presName="parTrans" presStyleCnt="0"/>
      <dgm:spPr/>
    </dgm:pt>
    <dgm:pt modelId="{EC8C3BD3-EA66-4439-A3AE-5B972627C1B2}" type="pres">
      <dgm:prSet presAssocID="{AC23CEB6-2BAC-4BFA-AF5E-2A2FA6FBEB0D}" presName="node" presStyleLbl="alignAccFollowNode1" presStyleIdx="0" presStyleCnt="1" custScaleX="222324" custScaleY="120552" custLinFactNeighborX="90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9208C6B-9AF3-4D3A-8BFF-28119FECB986}" type="presOf" srcId="{AC23CEB6-2BAC-4BFA-AF5E-2A2FA6FBEB0D}" destId="{EC8C3BD3-EA66-4439-A3AE-5B972627C1B2}" srcOrd="0" destOrd="0" presId="urn:microsoft.com/office/officeart/2005/8/layout/lProcess3"/>
    <dgm:cxn modelId="{08FD4FFF-BF86-458F-843E-DD593ACB4F33}" srcId="{8FF0D138-917A-47A6-8691-F1AA2651F925}" destId="{8F223967-559F-45C9-9DD4-1986F24FF7D0}" srcOrd="0" destOrd="0" parTransId="{79A5A10A-B436-4140-B120-180A95186D28}" sibTransId="{06DBCCF1-F43D-4C21-A11C-FC31D0BE2E26}"/>
    <dgm:cxn modelId="{E0EAF67E-89FF-4046-95C0-51D9FF9F2D3D}" type="presOf" srcId="{8F223967-559F-45C9-9DD4-1986F24FF7D0}" destId="{7AFC83A5-A1C9-40FE-BD93-01967736F06D}" srcOrd="0" destOrd="0" presId="urn:microsoft.com/office/officeart/2005/8/layout/lProcess3"/>
    <dgm:cxn modelId="{684FFC85-CE4F-4BCD-8045-23A9DDF419B6}" type="presOf" srcId="{8FF0D138-917A-47A6-8691-F1AA2651F925}" destId="{716211D1-7C39-4BE6-8ABA-15D23ADE1BF5}" srcOrd="0" destOrd="0" presId="urn:microsoft.com/office/officeart/2005/8/layout/lProcess3"/>
    <dgm:cxn modelId="{F8270C6B-03F9-4AAF-92D3-19944188AC33}" srcId="{8F223967-559F-45C9-9DD4-1986F24FF7D0}" destId="{AC23CEB6-2BAC-4BFA-AF5E-2A2FA6FBEB0D}" srcOrd="0" destOrd="0" parTransId="{D1A2086A-8E26-4A57-892C-502132AE62C8}" sibTransId="{6D6DBD4A-2FC2-446B-84D3-9DFFCADD1F06}"/>
    <dgm:cxn modelId="{BB744718-E24D-4AF2-9854-30A746BBB123}" type="presParOf" srcId="{716211D1-7C39-4BE6-8ABA-15D23ADE1BF5}" destId="{21674DE1-FE8F-4661-BE12-9C98D89231F5}" srcOrd="0" destOrd="0" presId="urn:microsoft.com/office/officeart/2005/8/layout/lProcess3"/>
    <dgm:cxn modelId="{558044EB-41DA-4759-A1F2-56D86435DEF5}" type="presParOf" srcId="{21674DE1-FE8F-4661-BE12-9C98D89231F5}" destId="{7AFC83A5-A1C9-40FE-BD93-01967736F06D}" srcOrd="0" destOrd="0" presId="urn:microsoft.com/office/officeart/2005/8/layout/lProcess3"/>
    <dgm:cxn modelId="{CE9AB993-1B19-45A5-8870-D32CA9A557B3}" type="presParOf" srcId="{21674DE1-FE8F-4661-BE12-9C98D89231F5}" destId="{1DCD89C8-3EB5-4BCC-A60A-2557D861C491}" srcOrd="1" destOrd="0" presId="urn:microsoft.com/office/officeart/2005/8/layout/lProcess3"/>
    <dgm:cxn modelId="{950FEB39-67E2-49E3-9CDE-2720A6549C72}" type="presParOf" srcId="{21674DE1-FE8F-4661-BE12-9C98D89231F5}" destId="{EC8C3BD3-EA66-4439-A3AE-5B972627C1B2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82A088-C6CA-48C2-B951-D72FE10516C4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ABB1EAA7-2667-43EC-A349-E135870EB436}">
      <dgm:prSet phldrT="[Текст]" custT="1"/>
      <dgm:spPr>
        <a:solidFill>
          <a:srgbClr val="003399"/>
        </a:solidFill>
      </dgm:spPr>
      <dgm:t>
        <a:bodyPr/>
        <a:lstStyle/>
        <a:p>
          <a:pPr algn="ctr"/>
          <a:r>
            <a:rPr lang="ru-RU" sz="4000" dirty="0" smtClean="0">
              <a:latin typeface="Dynar" pitchFamily="2" charset="0"/>
            </a:rPr>
            <a:t>Кризис</a:t>
          </a:r>
          <a:endParaRPr lang="ru-RU" sz="4000" dirty="0">
            <a:latin typeface="Dynar" pitchFamily="2" charset="0"/>
          </a:endParaRPr>
        </a:p>
      </dgm:t>
    </dgm:pt>
    <dgm:pt modelId="{B3CF253C-135E-4463-A89E-398624AAD84E}" type="sibTrans" cxnId="{5778DBF4-9A6B-4B81-8AFB-166C954D4E73}">
      <dgm:prSet/>
      <dgm:spPr/>
      <dgm:t>
        <a:bodyPr/>
        <a:lstStyle/>
        <a:p>
          <a:endParaRPr lang="ru-RU"/>
        </a:p>
      </dgm:t>
    </dgm:pt>
    <dgm:pt modelId="{9ECAB457-0AF0-4AB5-9ECB-3AF6FDCAF16C}" type="parTrans" cxnId="{5778DBF4-9A6B-4B81-8AFB-166C954D4E73}">
      <dgm:prSet/>
      <dgm:spPr/>
      <dgm:t>
        <a:bodyPr/>
        <a:lstStyle/>
        <a:p>
          <a:endParaRPr lang="ru-RU"/>
        </a:p>
      </dgm:t>
    </dgm:pt>
    <dgm:pt modelId="{014FC026-471A-4EBE-824A-B1DF32EEE4DE}" type="pres">
      <dgm:prSet presAssocID="{1682A088-C6CA-48C2-B951-D72FE10516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342C95-E695-41F8-9DC0-108FD4255C58}" type="pres">
      <dgm:prSet presAssocID="{ABB1EAA7-2667-43EC-A349-E135870EB436}" presName="parentLin" presStyleCnt="0"/>
      <dgm:spPr/>
    </dgm:pt>
    <dgm:pt modelId="{790905B7-82A7-498D-BCDE-4F2ADEE9F3D8}" type="pres">
      <dgm:prSet presAssocID="{ABB1EAA7-2667-43EC-A349-E135870EB436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AF31E211-D98C-43A2-80F5-9CC016F5DCCD}" type="pres">
      <dgm:prSet presAssocID="{ABB1EAA7-2667-43EC-A349-E135870EB436}" presName="parentText" presStyleLbl="node1" presStyleIdx="0" presStyleCnt="1" custScaleX="40427" custScaleY="39095" custLinFactNeighborX="-37507" custLinFactNeighborY="-514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06DF0-6485-4D6F-8589-B38C9E8B9BB7}" type="pres">
      <dgm:prSet presAssocID="{ABB1EAA7-2667-43EC-A349-E135870EB436}" presName="negativeSpace" presStyleCnt="0"/>
      <dgm:spPr/>
    </dgm:pt>
    <dgm:pt modelId="{FA57ABD6-1DBA-42BE-9D03-7AE71DABA4A8}" type="pres">
      <dgm:prSet presAssocID="{ABB1EAA7-2667-43EC-A349-E135870EB436}" presName="childText" presStyleLbl="conFgAcc1" presStyleIdx="0" presStyleCnt="1" custScaleY="65906" custLinFactNeighborY="-22338">
        <dgm:presLayoutVars>
          <dgm:bulletEnabled val="1"/>
        </dgm:presLayoutVars>
      </dgm:prSet>
      <dgm:spPr>
        <a:prstGeom prst="snip1Rect">
          <a:avLst/>
        </a:prstGeom>
      </dgm:spPr>
    </dgm:pt>
  </dgm:ptLst>
  <dgm:cxnLst>
    <dgm:cxn modelId="{E9A52019-F83E-48E9-8B4A-6273574C530E}" type="presOf" srcId="{ABB1EAA7-2667-43EC-A349-E135870EB436}" destId="{790905B7-82A7-498D-BCDE-4F2ADEE9F3D8}" srcOrd="0" destOrd="0" presId="urn:microsoft.com/office/officeart/2005/8/layout/list1"/>
    <dgm:cxn modelId="{5778DBF4-9A6B-4B81-8AFB-166C954D4E73}" srcId="{1682A088-C6CA-48C2-B951-D72FE10516C4}" destId="{ABB1EAA7-2667-43EC-A349-E135870EB436}" srcOrd="0" destOrd="0" parTransId="{9ECAB457-0AF0-4AB5-9ECB-3AF6FDCAF16C}" sibTransId="{B3CF253C-135E-4463-A89E-398624AAD84E}"/>
    <dgm:cxn modelId="{EB650ACF-65B9-4204-881A-D3D006A1E4DD}" type="presOf" srcId="{ABB1EAA7-2667-43EC-A349-E135870EB436}" destId="{AF31E211-D98C-43A2-80F5-9CC016F5DCCD}" srcOrd="1" destOrd="0" presId="urn:microsoft.com/office/officeart/2005/8/layout/list1"/>
    <dgm:cxn modelId="{75777C09-894C-474A-A348-41EFCC64A0C3}" type="presOf" srcId="{1682A088-C6CA-48C2-B951-D72FE10516C4}" destId="{014FC026-471A-4EBE-824A-B1DF32EEE4DE}" srcOrd="0" destOrd="0" presId="urn:microsoft.com/office/officeart/2005/8/layout/list1"/>
    <dgm:cxn modelId="{2D1BB714-AE71-45D3-921E-02147E9814ED}" type="presParOf" srcId="{014FC026-471A-4EBE-824A-B1DF32EEE4DE}" destId="{32342C95-E695-41F8-9DC0-108FD4255C58}" srcOrd="0" destOrd="0" presId="urn:microsoft.com/office/officeart/2005/8/layout/list1"/>
    <dgm:cxn modelId="{7B5C2FE3-34DB-4F45-8D39-93116FB6C316}" type="presParOf" srcId="{32342C95-E695-41F8-9DC0-108FD4255C58}" destId="{790905B7-82A7-498D-BCDE-4F2ADEE9F3D8}" srcOrd="0" destOrd="0" presId="urn:microsoft.com/office/officeart/2005/8/layout/list1"/>
    <dgm:cxn modelId="{33932E6E-D8DC-451F-99DB-070A64BF6FA1}" type="presParOf" srcId="{32342C95-E695-41F8-9DC0-108FD4255C58}" destId="{AF31E211-D98C-43A2-80F5-9CC016F5DCCD}" srcOrd="1" destOrd="0" presId="urn:microsoft.com/office/officeart/2005/8/layout/list1"/>
    <dgm:cxn modelId="{05486150-1E8C-4ADC-8EA0-88F9D0A85144}" type="presParOf" srcId="{014FC026-471A-4EBE-824A-B1DF32EEE4DE}" destId="{66606DF0-6485-4D6F-8589-B38C9E8B9BB7}" srcOrd="1" destOrd="0" presId="urn:microsoft.com/office/officeart/2005/8/layout/list1"/>
    <dgm:cxn modelId="{0D414398-AD01-4423-8E7C-4B44F1AB7BEB}" type="presParOf" srcId="{014FC026-471A-4EBE-824A-B1DF32EEE4DE}" destId="{FA57ABD6-1DBA-42BE-9D03-7AE71DABA4A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82A088-C6CA-48C2-B951-D72FE10516C4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ABB1EAA7-2667-43EC-A349-E135870EB436}">
      <dgm:prSet phldrT="[Текст]" custT="1"/>
      <dgm:spPr>
        <a:solidFill>
          <a:srgbClr val="C00000"/>
        </a:solidFill>
      </dgm:spPr>
      <dgm:t>
        <a:bodyPr/>
        <a:lstStyle/>
        <a:p>
          <a:pPr algn="ctr"/>
          <a:r>
            <a:rPr lang="ru-RU" sz="3200" dirty="0" smtClean="0">
              <a:latin typeface="Dynar" pitchFamily="2" charset="0"/>
            </a:rPr>
            <a:t>Родительские ресурсы </a:t>
          </a:r>
          <a:endParaRPr lang="ru-RU" sz="3200" dirty="0">
            <a:latin typeface="Dynar" pitchFamily="2" charset="0"/>
          </a:endParaRPr>
        </a:p>
      </dgm:t>
    </dgm:pt>
    <dgm:pt modelId="{B3CF253C-135E-4463-A89E-398624AAD84E}" type="sibTrans" cxnId="{5778DBF4-9A6B-4B81-8AFB-166C954D4E73}">
      <dgm:prSet/>
      <dgm:spPr/>
      <dgm:t>
        <a:bodyPr/>
        <a:lstStyle/>
        <a:p>
          <a:endParaRPr lang="ru-RU"/>
        </a:p>
      </dgm:t>
    </dgm:pt>
    <dgm:pt modelId="{9ECAB457-0AF0-4AB5-9ECB-3AF6FDCAF16C}" type="parTrans" cxnId="{5778DBF4-9A6B-4B81-8AFB-166C954D4E73}">
      <dgm:prSet/>
      <dgm:spPr/>
      <dgm:t>
        <a:bodyPr/>
        <a:lstStyle/>
        <a:p>
          <a:endParaRPr lang="ru-RU"/>
        </a:p>
      </dgm:t>
    </dgm:pt>
    <dgm:pt modelId="{014FC026-471A-4EBE-824A-B1DF32EEE4DE}" type="pres">
      <dgm:prSet presAssocID="{1682A088-C6CA-48C2-B951-D72FE10516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342C95-E695-41F8-9DC0-108FD4255C58}" type="pres">
      <dgm:prSet presAssocID="{ABB1EAA7-2667-43EC-A349-E135870EB436}" presName="parentLin" presStyleCnt="0"/>
      <dgm:spPr/>
    </dgm:pt>
    <dgm:pt modelId="{790905B7-82A7-498D-BCDE-4F2ADEE9F3D8}" type="pres">
      <dgm:prSet presAssocID="{ABB1EAA7-2667-43EC-A349-E135870EB436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AF31E211-D98C-43A2-80F5-9CC016F5DCCD}" type="pres">
      <dgm:prSet presAssocID="{ABB1EAA7-2667-43EC-A349-E135870EB436}" presName="parentText" presStyleLbl="node1" presStyleIdx="0" presStyleCnt="1" custScaleX="81794" custScaleY="39095" custLinFactNeighborX="-50819" custLinFactNeighborY="26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606DF0-6485-4D6F-8589-B38C9E8B9BB7}" type="pres">
      <dgm:prSet presAssocID="{ABB1EAA7-2667-43EC-A349-E135870EB436}" presName="negativeSpace" presStyleCnt="0"/>
      <dgm:spPr/>
    </dgm:pt>
    <dgm:pt modelId="{FA57ABD6-1DBA-42BE-9D03-7AE71DABA4A8}" type="pres">
      <dgm:prSet presAssocID="{ABB1EAA7-2667-43EC-A349-E135870EB436}" presName="childText" presStyleLbl="conFgAcc1" presStyleIdx="0" presStyleCnt="1" custScaleX="100000" custScaleY="161854" custLinFactNeighborY="81077">
        <dgm:presLayoutVars>
          <dgm:bulletEnabled val="1"/>
        </dgm:presLayoutVars>
      </dgm:prSet>
      <dgm:spPr>
        <a:prstGeom prst="snip1Rect">
          <a:avLst/>
        </a:prstGeom>
      </dgm:spPr>
    </dgm:pt>
  </dgm:ptLst>
  <dgm:cxnLst>
    <dgm:cxn modelId="{6AABC6E7-CC0E-4B70-9ED4-9429CEA54146}" type="presOf" srcId="{ABB1EAA7-2667-43EC-A349-E135870EB436}" destId="{790905B7-82A7-498D-BCDE-4F2ADEE9F3D8}" srcOrd="0" destOrd="0" presId="urn:microsoft.com/office/officeart/2005/8/layout/list1"/>
    <dgm:cxn modelId="{C08A45ED-193B-4BBD-90FF-80D115B8911C}" type="presOf" srcId="{ABB1EAA7-2667-43EC-A349-E135870EB436}" destId="{AF31E211-D98C-43A2-80F5-9CC016F5DCCD}" srcOrd="1" destOrd="0" presId="urn:microsoft.com/office/officeart/2005/8/layout/list1"/>
    <dgm:cxn modelId="{5778DBF4-9A6B-4B81-8AFB-166C954D4E73}" srcId="{1682A088-C6CA-48C2-B951-D72FE10516C4}" destId="{ABB1EAA7-2667-43EC-A349-E135870EB436}" srcOrd="0" destOrd="0" parTransId="{9ECAB457-0AF0-4AB5-9ECB-3AF6FDCAF16C}" sibTransId="{B3CF253C-135E-4463-A89E-398624AAD84E}"/>
    <dgm:cxn modelId="{1C892CF1-C555-448D-A3AD-4565477752A1}" type="presOf" srcId="{1682A088-C6CA-48C2-B951-D72FE10516C4}" destId="{014FC026-471A-4EBE-824A-B1DF32EEE4DE}" srcOrd="0" destOrd="0" presId="urn:microsoft.com/office/officeart/2005/8/layout/list1"/>
    <dgm:cxn modelId="{56658EE6-1C66-4F7B-8AC6-DA9484B12038}" type="presParOf" srcId="{014FC026-471A-4EBE-824A-B1DF32EEE4DE}" destId="{32342C95-E695-41F8-9DC0-108FD4255C58}" srcOrd="0" destOrd="0" presId="urn:microsoft.com/office/officeart/2005/8/layout/list1"/>
    <dgm:cxn modelId="{9E9CA7D8-AED3-492D-A2ED-F2472F9E0BC4}" type="presParOf" srcId="{32342C95-E695-41F8-9DC0-108FD4255C58}" destId="{790905B7-82A7-498D-BCDE-4F2ADEE9F3D8}" srcOrd="0" destOrd="0" presId="urn:microsoft.com/office/officeart/2005/8/layout/list1"/>
    <dgm:cxn modelId="{8C71C45F-BC72-4B22-AC08-D751776FDD26}" type="presParOf" srcId="{32342C95-E695-41F8-9DC0-108FD4255C58}" destId="{AF31E211-D98C-43A2-80F5-9CC016F5DCCD}" srcOrd="1" destOrd="0" presId="urn:microsoft.com/office/officeart/2005/8/layout/list1"/>
    <dgm:cxn modelId="{88C5F1D4-5183-4BFA-9E7F-6E915588ECA9}" type="presParOf" srcId="{014FC026-471A-4EBE-824A-B1DF32EEE4DE}" destId="{66606DF0-6485-4D6F-8589-B38C9E8B9BB7}" srcOrd="1" destOrd="0" presId="urn:microsoft.com/office/officeart/2005/8/layout/list1"/>
    <dgm:cxn modelId="{62664C66-D583-4D60-88EE-2621E47B312C}" type="presParOf" srcId="{014FC026-471A-4EBE-824A-B1DF32EEE4DE}" destId="{FA57ABD6-1DBA-42BE-9D03-7AE71DABA4A8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D73C66-C7AB-45D4-9C0F-3EA0F807510B}" type="doc">
      <dgm:prSet loTypeId="urn:microsoft.com/office/officeart/2005/8/layout/chevron2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29D5BAD3-12BE-4735-9F53-2F1E56F735F5}">
      <dgm:prSet phldrT="[Текст]"/>
      <dgm:spPr/>
      <dgm:t>
        <a:bodyPr/>
        <a:lstStyle/>
        <a:p>
          <a:endParaRPr lang="ru-RU" dirty="0"/>
        </a:p>
      </dgm:t>
    </dgm:pt>
    <dgm:pt modelId="{2885B29C-D8D8-401C-92A6-37A5D413D411}" type="parTrans" cxnId="{23026603-7BEC-4431-99E2-F985545F6D55}">
      <dgm:prSet/>
      <dgm:spPr/>
      <dgm:t>
        <a:bodyPr/>
        <a:lstStyle/>
        <a:p>
          <a:endParaRPr lang="ru-RU"/>
        </a:p>
      </dgm:t>
    </dgm:pt>
    <dgm:pt modelId="{BECEEBA5-20AF-46F7-8858-A830F81422BF}" type="sibTrans" cxnId="{23026603-7BEC-4431-99E2-F985545F6D55}">
      <dgm:prSet/>
      <dgm:spPr/>
      <dgm:t>
        <a:bodyPr/>
        <a:lstStyle/>
        <a:p>
          <a:endParaRPr lang="ru-RU"/>
        </a:p>
      </dgm:t>
    </dgm:pt>
    <dgm:pt modelId="{453C0660-6454-4F1B-8FDB-AC0D5569B85C}">
      <dgm:prSet phldrT="[Текст]"/>
      <dgm:spPr/>
      <dgm:t>
        <a:bodyPr/>
        <a:lstStyle/>
        <a:p>
          <a:r>
            <a:rPr lang="ru-RU" dirty="0" smtClean="0">
              <a:solidFill>
                <a:srgbClr val="13287F"/>
              </a:solidFill>
              <a:latin typeface="Dynar" pitchFamily="2" charset="0"/>
            </a:rPr>
            <a:t>Мы предлагаем вам провести анализ собственных каналов выхода из кризисной ситуации, согласно </a:t>
          </a:r>
          <a:r>
            <a:rPr lang="ru-RU" dirty="0" err="1" smtClean="0">
              <a:solidFill>
                <a:srgbClr val="13287F"/>
              </a:solidFill>
              <a:latin typeface="Dynar" pitchFamily="2" charset="0"/>
            </a:rPr>
            <a:t>мультимодальной</a:t>
          </a:r>
          <a:r>
            <a:rPr lang="ru-RU" dirty="0" smtClean="0">
              <a:solidFill>
                <a:srgbClr val="13287F"/>
              </a:solidFill>
              <a:latin typeface="Dynar" pitchFamily="2" charset="0"/>
            </a:rPr>
            <a:t> модели BASIC </a:t>
          </a:r>
          <a:r>
            <a:rPr lang="ru-RU" dirty="0" err="1" smtClean="0">
              <a:solidFill>
                <a:srgbClr val="13287F"/>
              </a:solidFill>
              <a:latin typeface="Dynar" pitchFamily="2" charset="0"/>
            </a:rPr>
            <a:t>Ph</a:t>
          </a:r>
          <a:endParaRPr lang="ru-RU" dirty="0"/>
        </a:p>
      </dgm:t>
    </dgm:pt>
    <dgm:pt modelId="{96D50860-7771-475B-9D73-FA8D54D7BD1B}" type="parTrans" cxnId="{5FDA5D89-8292-47EF-98C1-1CABE89DE327}">
      <dgm:prSet/>
      <dgm:spPr/>
      <dgm:t>
        <a:bodyPr/>
        <a:lstStyle/>
        <a:p>
          <a:endParaRPr lang="ru-RU"/>
        </a:p>
      </dgm:t>
    </dgm:pt>
    <dgm:pt modelId="{CB9E138C-F92E-43C9-AF51-F21447E8D73D}" type="sibTrans" cxnId="{5FDA5D89-8292-47EF-98C1-1CABE89DE327}">
      <dgm:prSet/>
      <dgm:spPr/>
      <dgm:t>
        <a:bodyPr/>
        <a:lstStyle/>
        <a:p>
          <a:endParaRPr lang="ru-RU"/>
        </a:p>
      </dgm:t>
    </dgm:pt>
    <dgm:pt modelId="{0A864323-0B00-4B3E-9ED1-3A975A99E7BD}">
      <dgm:prSet phldrT="[Текст]"/>
      <dgm:spPr/>
      <dgm:t>
        <a:bodyPr/>
        <a:lstStyle/>
        <a:p>
          <a:endParaRPr lang="ru-RU" dirty="0"/>
        </a:p>
      </dgm:t>
    </dgm:pt>
    <dgm:pt modelId="{C7B9D345-4C88-4DA4-8B7D-5955AF6225A3}" type="parTrans" cxnId="{346D4ED8-DCF4-4A5E-B6AE-132922676110}">
      <dgm:prSet/>
      <dgm:spPr/>
      <dgm:t>
        <a:bodyPr/>
        <a:lstStyle/>
        <a:p>
          <a:endParaRPr lang="ru-RU"/>
        </a:p>
      </dgm:t>
    </dgm:pt>
    <dgm:pt modelId="{DC25DD93-A054-4019-A46A-C90B28AA7E7C}" type="sibTrans" cxnId="{346D4ED8-DCF4-4A5E-B6AE-132922676110}">
      <dgm:prSet/>
      <dgm:spPr/>
      <dgm:t>
        <a:bodyPr/>
        <a:lstStyle/>
        <a:p>
          <a:endParaRPr lang="ru-RU"/>
        </a:p>
      </dgm:t>
    </dgm:pt>
    <dgm:pt modelId="{4E1B6C09-8D82-4D20-B085-ECB312F048B1}">
      <dgm:prSet phldrT="[Текст]"/>
      <dgm:spPr/>
      <dgm:t>
        <a:bodyPr/>
        <a:lstStyle/>
        <a:p>
          <a:r>
            <a:rPr lang="ru-RU" dirty="0" smtClean="0">
              <a:solidFill>
                <a:srgbClr val="13287F"/>
              </a:solidFill>
              <a:latin typeface="Dynar" pitchFamily="2" charset="0"/>
            </a:rPr>
            <a:t>Вам необходимо заполнить таблицу по каждому из предложенных каналов, вспомнив и написав те ресурсы, которые помогают вам справиться со стрессовыми ситуациями, утратами, трудностями, конфликтами</a:t>
          </a:r>
          <a:endParaRPr lang="ru-RU" dirty="0"/>
        </a:p>
      </dgm:t>
    </dgm:pt>
    <dgm:pt modelId="{F2797EE2-9B6A-498D-8B9D-800F3D53F1A3}" type="parTrans" cxnId="{980D474B-489F-4BF7-AB14-D99553F8C973}">
      <dgm:prSet/>
      <dgm:spPr/>
      <dgm:t>
        <a:bodyPr/>
        <a:lstStyle/>
        <a:p>
          <a:endParaRPr lang="ru-RU"/>
        </a:p>
      </dgm:t>
    </dgm:pt>
    <dgm:pt modelId="{34E4B959-22D8-48DA-BE0A-B379A6620F56}" type="sibTrans" cxnId="{980D474B-489F-4BF7-AB14-D99553F8C973}">
      <dgm:prSet/>
      <dgm:spPr/>
      <dgm:t>
        <a:bodyPr/>
        <a:lstStyle/>
        <a:p>
          <a:endParaRPr lang="ru-RU"/>
        </a:p>
      </dgm:t>
    </dgm:pt>
    <dgm:pt modelId="{A544C28C-57E0-440A-B4EF-333A3C462762}">
      <dgm:prSet phldrT="[Текст]"/>
      <dgm:spPr/>
      <dgm:t>
        <a:bodyPr/>
        <a:lstStyle/>
        <a:p>
          <a:endParaRPr lang="ru-RU" dirty="0"/>
        </a:p>
      </dgm:t>
    </dgm:pt>
    <dgm:pt modelId="{1BDDE90A-292B-440F-A855-0AA61928E98C}" type="parTrans" cxnId="{0C152114-9113-4BF7-94E5-AE2E6265A3FA}">
      <dgm:prSet/>
      <dgm:spPr/>
      <dgm:t>
        <a:bodyPr/>
        <a:lstStyle/>
        <a:p>
          <a:endParaRPr lang="ru-RU"/>
        </a:p>
      </dgm:t>
    </dgm:pt>
    <dgm:pt modelId="{323C3D6F-F8C1-4002-91F1-67A38FBF3C29}" type="sibTrans" cxnId="{0C152114-9113-4BF7-94E5-AE2E6265A3FA}">
      <dgm:prSet/>
      <dgm:spPr/>
      <dgm:t>
        <a:bodyPr/>
        <a:lstStyle/>
        <a:p>
          <a:endParaRPr lang="ru-RU"/>
        </a:p>
      </dgm:t>
    </dgm:pt>
    <dgm:pt modelId="{65B5DD3C-8F36-42F6-9033-905C3E8A4420}">
      <dgm:prSet phldrT="[Текст]" custT="1"/>
      <dgm:spPr/>
      <dgm:t>
        <a:bodyPr/>
        <a:lstStyle/>
        <a:p>
          <a:pPr marL="85725" indent="-85725" algn="just">
            <a:buNone/>
          </a:pPr>
          <a:r>
            <a:rPr lang="ru-RU" sz="1800" dirty="0" smtClean="0">
              <a:solidFill>
                <a:srgbClr val="13287F"/>
              </a:solidFill>
              <a:latin typeface="Dynar" pitchFamily="2" charset="0"/>
            </a:rPr>
            <a:t>Записывайте только те, которые реально вам помогли. </a:t>
          </a:r>
        </a:p>
        <a:p>
          <a:pPr marL="85725" indent="-85725" algn="l">
            <a:buNone/>
          </a:pPr>
          <a:r>
            <a:rPr lang="ru-RU" sz="1800" dirty="0" smtClean="0">
              <a:solidFill>
                <a:srgbClr val="13287F"/>
              </a:solidFill>
              <a:latin typeface="Dynar" pitchFamily="2" charset="0"/>
            </a:rPr>
            <a:t>Если какой-либо канал остается не </a:t>
          </a:r>
          <a:r>
            <a:rPr lang="ru-RU" sz="1800" dirty="0" err="1" smtClean="0">
              <a:solidFill>
                <a:srgbClr val="13287F"/>
              </a:solidFill>
              <a:latin typeface="Dynar" pitchFamily="2" charset="0"/>
            </a:rPr>
            <a:t>заполнеными</a:t>
          </a:r>
          <a:r>
            <a:rPr lang="ru-RU" sz="1800" dirty="0" smtClean="0">
              <a:solidFill>
                <a:srgbClr val="13287F"/>
              </a:solidFill>
              <a:latin typeface="Dynar" pitchFamily="2" charset="0"/>
            </a:rPr>
            <a:t>, то придумывать ничего не нужно</a:t>
          </a:r>
        </a:p>
        <a:p>
          <a:endParaRPr lang="ru-RU" sz="1400" dirty="0"/>
        </a:p>
      </dgm:t>
    </dgm:pt>
    <dgm:pt modelId="{9A22F6D7-D821-4F80-8EFE-D90ED4EC0513}" type="parTrans" cxnId="{0EE09064-65DE-441D-A928-8AE18AAE3806}">
      <dgm:prSet/>
      <dgm:spPr/>
      <dgm:t>
        <a:bodyPr/>
        <a:lstStyle/>
        <a:p>
          <a:endParaRPr lang="ru-RU"/>
        </a:p>
      </dgm:t>
    </dgm:pt>
    <dgm:pt modelId="{DDAAFE8E-D7EE-4E73-97B1-D38C75654825}" type="sibTrans" cxnId="{0EE09064-65DE-441D-A928-8AE18AAE3806}">
      <dgm:prSet/>
      <dgm:spPr/>
      <dgm:t>
        <a:bodyPr/>
        <a:lstStyle/>
        <a:p>
          <a:endParaRPr lang="ru-RU"/>
        </a:p>
      </dgm:t>
    </dgm:pt>
    <dgm:pt modelId="{9836CB7B-8DC3-4BCB-BD26-2D07DE40CF6E}" type="pres">
      <dgm:prSet presAssocID="{F4D73C66-C7AB-45D4-9C0F-3EA0F807510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05186E-7E7D-4C41-BB44-177CD793A1AD}" type="pres">
      <dgm:prSet presAssocID="{29D5BAD3-12BE-4735-9F53-2F1E56F735F5}" presName="composite" presStyleCnt="0"/>
      <dgm:spPr/>
    </dgm:pt>
    <dgm:pt modelId="{1B742914-D0D3-487E-95A5-54A20243AD04}" type="pres">
      <dgm:prSet presAssocID="{29D5BAD3-12BE-4735-9F53-2F1E56F735F5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166567-2DE9-4ECA-88E2-95DEB4C9EF59}" type="pres">
      <dgm:prSet presAssocID="{29D5BAD3-12BE-4735-9F53-2F1E56F735F5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DBC08B-C05E-4A50-BFD1-278689FB6E84}" type="pres">
      <dgm:prSet presAssocID="{BECEEBA5-20AF-46F7-8858-A830F81422BF}" presName="sp" presStyleCnt="0"/>
      <dgm:spPr/>
    </dgm:pt>
    <dgm:pt modelId="{E13E5F7D-08E7-4C5A-9D8A-30A373642F27}" type="pres">
      <dgm:prSet presAssocID="{0A864323-0B00-4B3E-9ED1-3A975A99E7BD}" presName="composite" presStyleCnt="0"/>
      <dgm:spPr/>
    </dgm:pt>
    <dgm:pt modelId="{418E0D0D-8A6C-4C0A-B5BC-DC13A456059E}" type="pres">
      <dgm:prSet presAssocID="{0A864323-0B00-4B3E-9ED1-3A975A99E7B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0D508-769B-4C6F-A34D-9845982598AA}" type="pres">
      <dgm:prSet presAssocID="{0A864323-0B00-4B3E-9ED1-3A975A99E7BD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6993F9-099A-4442-A7B1-D96E1170B196}" type="pres">
      <dgm:prSet presAssocID="{DC25DD93-A054-4019-A46A-C90B28AA7E7C}" presName="sp" presStyleCnt="0"/>
      <dgm:spPr/>
    </dgm:pt>
    <dgm:pt modelId="{30EB8A57-0A0F-4515-95C5-8068861C0749}" type="pres">
      <dgm:prSet presAssocID="{A544C28C-57E0-440A-B4EF-333A3C462762}" presName="composite" presStyleCnt="0"/>
      <dgm:spPr/>
    </dgm:pt>
    <dgm:pt modelId="{57F4CEB6-38BA-4962-AEDA-C380AA39004F}" type="pres">
      <dgm:prSet presAssocID="{A544C28C-57E0-440A-B4EF-333A3C46276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147724-72E6-4DD7-9786-5B75581E1B0F}" type="pres">
      <dgm:prSet presAssocID="{A544C28C-57E0-440A-B4EF-333A3C46276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4BFB3B-E928-44A9-A6FD-859C37F9CB71}" type="presOf" srcId="{4E1B6C09-8D82-4D20-B085-ECB312F048B1}" destId="{2310D508-769B-4C6F-A34D-9845982598AA}" srcOrd="0" destOrd="0" presId="urn:microsoft.com/office/officeart/2005/8/layout/chevron2"/>
    <dgm:cxn modelId="{4187D0AB-3EA6-4945-A57B-2E9865C93E2F}" type="presOf" srcId="{453C0660-6454-4F1B-8FDB-AC0D5569B85C}" destId="{2A166567-2DE9-4ECA-88E2-95DEB4C9EF59}" srcOrd="0" destOrd="0" presId="urn:microsoft.com/office/officeart/2005/8/layout/chevron2"/>
    <dgm:cxn modelId="{346D4ED8-DCF4-4A5E-B6AE-132922676110}" srcId="{F4D73C66-C7AB-45D4-9C0F-3EA0F807510B}" destId="{0A864323-0B00-4B3E-9ED1-3A975A99E7BD}" srcOrd="1" destOrd="0" parTransId="{C7B9D345-4C88-4DA4-8B7D-5955AF6225A3}" sibTransId="{DC25DD93-A054-4019-A46A-C90B28AA7E7C}"/>
    <dgm:cxn modelId="{0EE09064-65DE-441D-A928-8AE18AAE3806}" srcId="{A544C28C-57E0-440A-B4EF-333A3C462762}" destId="{65B5DD3C-8F36-42F6-9033-905C3E8A4420}" srcOrd="0" destOrd="0" parTransId="{9A22F6D7-D821-4F80-8EFE-D90ED4EC0513}" sibTransId="{DDAAFE8E-D7EE-4E73-97B1-D38C75654825}"/>
    <dgm:cxn modelId="{5FDA5D89-8292-47EF-98C1-1CABE89DE327}" srcId="{29D5BAD3-12BE-4735-9F53-2F1E56F735F5}" destId="{453C0660-6454-4F1B-8FDB-AC0D5569B85C}" srcOrd="0" destOrd="0" parTransId="{96D50860-7771-475B-9D73-FA8D54D7BD1B}" sibTransId="{CB9E138C-F92E-43C9-AF51-F21447E8D73D}"/>
    <dgm:cxn modelId="{3D9A8D66-0552-4309-8E91-EE9053E18DC7}" type="presOf" srcId="{0A864323-0B00-4B3E-9ED1-3A975A99E7BD}" destId="{418E0D0D-8A6C-4C0A-B5BC-DC13A456059E}" srcOrd="0" destOrd="0" presId="urn:microsoft.com/office/officeart/2005/8/layout/chevron2"/>
    <dgm:cxn modelId="{23026603-7BEC-4431-99E2-F985545F6D55}" srcId="{F4D73C66-C7AB-45D4-9C0F-3EA0F807510B}" destId="{29D5BAD3-12BE-4735-9F53-2F1E56F735F5}" srcOrd="0" destOrd="0" parTransId="{2885B29C-D8D8-401C-92A6-37A5D413D411}" sibTransId="{BECEEBA5-20AF-46F7-8858-A830F81422BF}"/>
    <dgm:cxn modelId="{C63BF25E-7268-4CB2-828E-0D60E91753E3}" type="presOf" srcId="{29D5BAD3-12BE-4735-9F53-2F1E56F735F5}" destId="{1B742914-D0D3-487E-95A5-54A20243AD04}" srcOrd="0" destOrd="0" presId="urn:microsoft.com/office/officeart/2005/8/layout/chevron2"/>
    <dgm:cxn modelId="{980D474B-489F-4BF7-AB14-D99553F8C973}" srcId="{0A864323-0B00-4B3E-9ED1-3A975A99E7BD}" destId="{4E1B6C09-8D82-4D20-B085-ECB312F048B1}" srcOrd="0" destOrd="0" parTransId="{F2797EE2-9B6A-498D-8B9D-800F3D53F1A3}" sibTransId="{34E4B959-22D8-48DA-BE0A-B379A6620F56}"/>
    <dgm:cxn modelId="{F47DC11F-F4E1-4E27-B4D0-DCEA739C5AC7}" type="presOf" srcId="{A544C28C-57E0-440A-B4EF-333A3C462762}" destId="{57F4CEB6-38BA-4962-AEDA-C380AA39004F}" srcOrd="0" destOrd="0" presId="urn:microsoft.com/office/officeart/2005/8/layout/chevron2"/>
    <dgm:cxn modelId="{0C152114-9113-4BF7-94E5-AE2E6265A3FA}" srcId="{F4D73C66-C7AB-45D4-9C0F-3EA0F807510B}" destId="{A544C28C-57E0-440A-B4EF-333A3C462762}" srcOrd="2" destOrd="0" parTransId="{1BDDE90A-292B-440F-A855-0AA61928E98C}" sibTransId="{323C3D6F-F8C1-4002-91F1-67A38FBF3C29}"/>
    <dgm:cxn modelId="{8040A132-1DEE-4070-B170-B160EDED46A8}" type="presOf" srcId="{65B5DD3C-8F36-42F6-9033-905C3E8A4420}" destId="{A1147724-72E6-4DD7-9786-5B75581E1B0F}" srcOrd="0" destOrd="0" presId="urn:microsoft.com/office/officeart/2005/8/layout/chevron2"/>
    <dgm:cxn modelId="{F6021042-8821-4E76-A83C-FD44E4A825A5}" type="presOf" srcId="{F4D73C66-C7AB-45D4-9C0F-3EA0F807510B}" destId="{9836CB7B-8DC3-4BCB-BD26-2D07DE40CF6E}" srcOrd="0" destOrd="0" presId="urn:microsoft.com/office/officeart/2005/8/layout/chevron2"/>
    <dgm:cxn modelId="{7A8E34EF-A9E6-45AC-B796-CA765BED3C3A}" type="presParOf" srcId="{9836CB7B-8DC3-4BCB-BD26-2D07DE40CF6E}" destId="{1B05186E-7E7D-4C41-BB44-177CD793A1AD}" srcOrd="0" destOrd="0" presId="urn:microsoft.com/office/officeart/2005/8/layout/chevron2"/>
    <dgm:cxn modelId="{C0D09B95-6425-44FC-B26E-4EAA10712438}" type="presParOf" srcId="{1B05186E-7E7D-4C41-BB44-177CD793A1AD}" destId="{1B742914-D0D3-487E-95A5-54A20243AD04}" srcOrd="0" destOrd="0" presId="urn:microsoft.com/office/officeart/2005/8/layout/chevron2"/>
    <dgm:cxn modelId="{58B44612-6A64-4684-9717-465413F82265}" type="presParOf" srcId="{1B05186E-7E7D-4C41-BB44-177CD793A1AD}" destId="{2A166567-2DE9-4ECA-88E2-95DEB4C9EF59}" srcOrd="1" destOrd="0" presId="urn:microsoft.com/office/officeart/2005/8/layout/chevron2"/>
    <dgm:cxn modelId="{A0002DDC-AF45-4903-A4C3-84DE360D1BA9}" type="presParOf" srcId="{9836CB7B-8DC3-4BCB-BD26-2D07DE40CF6E}" destId="{B4DBC08B-C05E-4A50-BFD1-278689FB6E84}" srcOrd="1" destOrd="0" presId="urn:microsoft.com/office/officeart/2005/8/layout/chevron2"/>
    <dgm:cxn modelId="{229E81D1-809E-43D8-9BBD-D52754EBAFEB}" type="presParOf" srcId="{9836CB7B-8DC3-4BCB-BD26-2D07DE40CF6E}" destId="{E13E5F7D-08E7-4C5A-9D8A-30A373642F27}" srcOrd="2" destOrd="0" presId="urn:microsoft.com/office/officeart/2005/8/layout/chevron2"/>
    <dgm:cxn modelId="{C0A026BB-C6FD-43C9-AB65-0CE22E92F188}" type="presParOf" srcId="{E13E5F7D-08E7-4C5A-9D8A-30A373642F27}" destId="{418E0D0D-8A6C-4C0A-B5BC-DC13A456059E}" srcOrd="0" destOrd="0" presId="urn:microsoft.com/office/officeart/2005/8/layout/chevron2"/>
    <dgm:cxn modelId="{5F642790-A5DD-416A-9B9A-C523FB11BFCF}" type="presParOf" srcId="{E13E5F7D-08E7-4C5A-9D8A-30A373642F27}" destId="{2310D508-769B-4C6F-A34D-9845982598AA}" srcOrd="1" destOrd="0" presId="urn:microsoft.com/office/officeart/2005/8/layout/chevron2"/>
    <dgm:cxn modelId="{A011A22B-8D72-4322-8C73-788879EA8D8A}" type="presParOf" srcId="{9836CB7B-8DC3-4BCB-BD26-2D07DE40CF6E}" destId="{876993F9-099A-4442-A7B1-D96E1170B196}" srcOrd="3" destOrd="0" presId="urn:microsoft.com/office/officeart/2005/8/layout/chevron2"/>
    <dgm:cxn modelId="{2C820979-48C5-45E3-87AD-1F53485F7FB9}" type="presParOf" srcId="{9836CB7B-8DC3-4BCB-BD26-2D07DE40CF6E}" destId="{30EB8A57-0A0F-4515-95C5-8068861C0749}" srcOrd="4" destOrd="0" presId="urn:microsoft.com/office/officeart/2005/8/layout/chevron2"/>
    <dgm:cxn modelId="{5D70ECD8-AA78-4670-8571-82D438F6DC70}" type="presParOf" srcId="{30EB8A57-0A0F-4515-95C5-8068861C0749}" destId="{57F4CEB6-38BA-4962-AEDA-C380AA39004F}" srcOrd="0" destOrd="0" presId="urn:microsoft.com/office/officeart/2005/8/layout/chevron2"/>
    <dgm:cxn modelId="{7A8CBF95-45DF-4E41-AAC4-1D74E01C4A4B}" type="presParOf" srcId="{30EB8A57-0A0F-4515-95C5-8068861C0749}" destId="{A1147724-72E6-4DD7-9786-5B75581E1B0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2463DAE-86EC-4758-8D97-7AE9180D9624}" type="doc">
      <dgm:prSet loTypeId="urn:microsoft.com/office/officeart/2005/8/layout/hProcess9" loCatId="process" qsTypeId="urn:microsoft.com/office/officeart/2005/8/quickstyle/simple1" qsCatId="simple" csTypeId="urn:microsoft.com/office/officeart/2005/8/colors/accent1_1" csCatId="accent1" phldr="1"/>
      <dgm:spPr/>
    </dgm:pt>
    <dgm:pt modelId="{C238CF34-1D23-4D93-9B65-505F509455E3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Dynar" pitchFamily="2" charset="0"/>
            </a:rPr>
            <a:t>Его реализация зависит         от внешних обстоятельств         и внутренних условий</a:t>
          </a:r>
          <a:endParaRPr lang="ru-RU" sz="2000" dirty="0"/>
        </a:p>
      </dgm:t>
    </dgm:pt>
    <dgm:pt modelId="{218A75B9-3CB7-49FD-A8D3-35E146D5B147}" type="parTrans" cxnId="{D1134C89-2EF6-4A0B-8836-556D6C33BFDE}">
      <dgm:prSet/>
      <dgm:spPr/>
      <dgm:t>
        <a:bodyPr/>
        <a:lstStyle/>
        <a:p>
          <a:endParaRPr lang="ru-RU"/>
        </a:p>
      </dgm:t>
    </dgm:pt>
    <dgm:pt modelId="{BF656D64-4389-4320-A0B4-9EF59F3C150F}" type="sibTrans" cxnId="{D1134C89-2EF6-4A0B-8836-556D6C33BFDE}">
      <dgm:prSet/>
      <dgm:spPr/>
      <dgm:t>
        <a:bodyPr/>
        <a:lstStyle/>
        <a:p>
          <a:endParaRPr lang="ru-RU"/>
        </a:p>
      </dgm:t>
    </dgm:pt>
    <dgm:pt modelId="{130D70FC-5FF1-4090-BB83-966936479934}">
      <dgm:prSet phldrT="[Текст]" custT="1"/>
      <dgm:spPr/>
      <dgm:t>
        <a:bodyPr/>
        <a:lstStyle/>
        <a:p>
          <a:r>
            <a:rPr lang="ru-RU" sz="2000" dirty="0" smtClean="0">
              <a:solidFill>
                <a:schemeClr val="accent1">
                  <a:lumMod val="50000"/>
                </a:schemeClr>
              </a:solidFill>
              <a:latin typeface="Dynar" pitchFamily="2" charset="0"/>
            </a:rPr>
            <a:t>Потенциал преодоления кризиса есть у всех</a:t>
          </a:r>
          <a:endParaRPr lang="ru-RU" sz="2000" dirty="0"/>
        </a:p>
      </dgm:t>
    </dgm:pt>
    <dgm:pt modelId="{9823101E-1C2B-4043-AAC4-50D3BCF7AFC0}" type="sibTrans" cxnId="{0D70BF82-75D8-4BAC-BA85-20B69BB81235}">
      <dgm:prSet/>
      <dgm:spPr/>
      <dgm:t>
        <a:bodyPr/>
        <a:lstStyle/>
        <a:p>
          <a:endParaRPr lang="ru-RU"/>
        </a:p>
      </dgm:t>
    </dgm:pt>
    <dgm:pt modelId="{0443404A-C5AD-4DB4-93F5-E2B7A7F8AE9B}" type="parTrans" cxnId="{0D70BF82-75D8-4BAC-BA85-20B69BB81235}">
      <dgm:prSet/>
      <dgm:spPr/>
      <dgm:t>
        <a:bodyPr/>
        <a:lstStyle/>
        <a:p>
          <a:endParaRPr lang="ru-RU"/>
        </a:p>
      </dgm:t>
    </dgm:pt>
    <dgm:pt modelId="{DB50DB16-9522-46BE-87AC-75D576CBC918}" type="pres">
      <dgm:prSet presAssocID="{A2463DAE-86EC-4758-8D97-7AE9180D9624}" presName="CompostProcess" presStyleCnt="0">
        <dgm:presLayoutVars>
          <dgm:dir/>
          <dgm:resizeHandles val="exact"/>
        </dgm:presLayoutVars>
      </dgm:prSet>
      <dgm:spPr/>
    </dgm:pt>
    <dgm:pt modelId="{37A7378F-2ADB-4DE3-865A-99E005545F3D}" type="pres">
      <dgm:prSet presAssocID="{A2463DAE-86EC-4758-8D97-7AE9180D9624}" presName="arrow" presStyleLbl="bgShp" presStyleIdx="0" presStyleCnt="1" custLinFactNeighborX="8824" custLinFactNeighborY="-3030"/>
      <dgm:spPr/>
    </dgm:pt>
    <dgm:pt modelId="{F5F2FBB0-05F1-4E2C-A40E-BCCB0DB5A9A3}" type="pres">
      <dgm:prSet presAssocID="{A2463DAE-86EC-4758-8D97-7AE9180D9624}" presName="linearProcess" presStyleCnt="0"/>
      <dgm:spPr/>
    </dgm:pt>
    <dgm:pt modelId="{40FBBEF4-2980-4E24-9104-DA9A56186493}" type="pres">
      <dgm:prSet presAssocID="{130D70FC-5FF1-4090-BB83-966936479934}" presName="textNode" presStyleLbl="node1" presStyleIdx="0" presStyleCnt="2" custScaleX="88520" custScaleY="126896" custLinFactX="-2935" custLinFactNeighborX="-100000" custLinFactNeighborY="9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4127B-37D3-4134-B65C-DB25E77504EC}" type="pres">
      <dgm:prSet presAssocID="{9823101E-1C2B-4043-AAC4-50D3BCF7AFC0}" presName="sibTrans" presStyleCnt="0"/>
      <dgm:spPr/>
    </dgm:pt>
    <dgm:pt modelId="{BB07F656-89A1-49C0-89F3-C407DC5BA73F}" type="pres">
      <dgm:prSet presAssocID="{C238CF34-1D23-4D93-9B65-505F509455E3}" presName="textNode" presStyleLbl="node1" presStyleIdx="1" presStyleCnt="2" custScaleX="96315" custScaleY="130303" custLinFactX="-10152" custLinFactNeighborX="-100000" custLinFactNeighborY="-6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1FA7F4-E44E-438E-977F-C8A10C8097B1}" type="presOf" srcId="{C238CF34-1D23-4D93-9B65-505F509455E3}" destId="{BB07F656-89A1-49C0-89F3-C407DC5BA73F}" srcOrd="0" destOrd="0" presId="urn:microsoft.com/office/officeart/2005/8/layout/hProcess9"/>
    <dgm:cxn modelId="{B7018D56-83A4-4CF9-97AF-D9EF6F31FB7D}" type="presOf" srcId="{130D70FC-5FF1-4090-BB83-966936479934}" destId="{40FBBEF4-2980-4E24-9104-DA9A56186493}" srcOrd="0" destOrd="0" presId="urn:microsoft.com/office/officeart/2005/8/layout/hProcess9"/>
    <dgm:cxn modelId="{D1134C89-2EF6-4A0B-8836-556D6C33BFDE}" srcId="{A2463DAE-86EC-4758-8D97-7AE9180D9624}" destId="{C238CF34-1D23-4D93-9B65-505F509455E3}" srcOrd="1" destOrd="0" parTransId="{218A75B9-3CB7-49FD-A8D3-35E146D5B147}" sibTransId="{BF656D64-4389-4320-A0B4-9EF59F3C150F}"/>
    <dgm:cxn modelId="{AD1E2879-3E17-411D-9D2A-B76FAA1D1639}" type="presOf" srcId="{A2463DAE-86EC-4758-8D97-7AE9180D9624}" destId="{DB50DB16-9522-46BE-87AC-75D576CBC918}" srcOrd="0" destOrd="0" presId="urn:microsoft.com/office/officeart/2005/8/layout/hProcess9"/>
    <dgm:cxn modelId="{0D70BF82-75D8-4BAC-BA85-20B69BB81235}" srcId="{A2463DAE-86EC-4758-8D97-7AE9180D9624}" destId="{130D70FC-5FF1-4090-BB83-966936479934}" srcOrd="0" destOrd="0" parTransId="{0443404A-C5AD-4DB4-93F5-E2B7A7F8AE9B}" sibTransId="{9823101E-1C2B-4043-AAC4-50D3BCF7AFC0}"/>
    <dgm:cxn modelId="{BBEA83F4-A20D-4421-BE0E-F901D0239116}" type="presParOf" srcId="{DB50DB16-9522-46BE-87AC-75D576CBC918}" destId="{37A7378F-2ADB-4DE3-865A-99E005545F3D}" srcOrd="0" destOrd="0" presId="urn:microsoft.com/office/officeart/2005/8/layout/hProcess9"/>
    <dgm:cxn modelId="{B332533C-BFEB-4358-86D2-129011FB2AD4}" type="presParOf" srcId="{DB50DB16-9522-46BE-87AC-75D576CBC918}" destId="{F5F2FBB0-05F1-4E2C-A40E-BCCB0DB5A9A3}" srcOrd="1" destOrd="0" presId="urn:microsoft.com/office/officeart/2005/8/layout/hProcess9"/>
    <dgm:cxn modelId="{137579FC-6BAA-47D2-BF31-EC509BEAD55B}" type="presParOf" srcId="{F5F2FBB0-05F1-4E2C-A40E-BCCB0DB5A9A3}" destId="{40FBBEF4-2980-4E24-9104-DA9A56186493}" srcOrd="0" destOrd="0" presId="urn:microsoft.com/office/officeart/2005/8/layout/hProcess9"/>
    <dgm:cxn modelId="{42B78F82-00F8-4D5E-A0BC-320C7981A96C}" type="presParOf" srcId="{F5F2FBB0-05F1-4E2C-A40E-BCCB0DB5A9A3}" destId="{0604127B-37D3-4134-B65C-DB25E77504EC}" srcOrd="1" destOrd="0" presId="urn:microsoft.com/office/officeart/2005/8/layout/hProcess9"/>
    <dgm:cxn modelId="{EF912646-793B-4B4E-877A-1DA914059696}" type="presParOf" srcId="{F5F2FBB0-05F1-4E2C-A40E-BCCB0DB5A9A3}" destId="{BB07F656-89A1-49C0-89F3-C407DC5BA73F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4AFF5F-66B6-4389-8927-4C34FFC175C9}" type="doc">
      <dgm:prSet loTypeId="urn:microsoft.com/office/officeart/2005/8/layout/arrow6" loCatId="process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A9D4F793-B0B5-4750-B157-CE96A6B5C03A}">
      <dgm:prSet phldrT="[Текст]"/>
      <dgm:spPr/>
      <dgm:t>
        <a:bodyPr/>
        <a:lstStyle/>
        <a:p>
          <a:endParaRPr lang="ru-RU" dirty="0"/>
        </a:p>
      </dgm:t>
    </dgm:pt>
    <dgm:pt modelId="{FA2BCB0E-0D36-4FF0-A78B-E54A20D63E5E}" type="parTrans" cxnId="{977CD329-F811-4E11-A445-2C410CB63893}">
      <dgm:prSet/>
      <dgm:spPr/>
      <dgm:t>
        <a:bodyPr/>
        <a:lstStyle/>
        <a:p>
          <a:endParaRPr lang="ru-RU"/>
        </a:p>
      </dgm:t>
    </dgm:pt>
    <dgm:pt modelId="{6C3CB6A9-617D-48AD-82CA-1133D905328A}" type="sibTrans" cxnId="{977CD329-F811-4E11-A445-2C410CB63893}">
      <dgm:prSet/>
      <dgm:spPr/>
      <dgm:t>
        <a:bodyPr/>
        <a:lstStyle/>
        <a:p>
          <a:endParaRPr lang="ru-RU"/>
        </a:p>
      </dgm:t>
    </dgm:pt>
    <dgm:pt modelId="{0362DBBB-7D7D-4C44-9F72-7E9BDE95C111}">
      <dgm:prSet phldrT="[Текст]"/>
      <dgm:spPr/>
      <dgm:t>
        <a:bodyPr/>
        <a:lstStyle/>
        <a:p>
          <a:endParaRPr lang="ru-RU" dirty="0"/>
        </a:p>
      </dgm:t>
    </dgm:pt>
    <dgm:pt modelId="{C3D37719-A8B5-444C-A6D3-B23040AA53DB}" type="parTrans" cxnId="{E85A50A5-69E3-4067-A3FC-C4F4761D2953}">
      <dgm:prSet/>
      <dgm:spPr/>
      <dgm:t>
        <a:bodyPr/>
        <a:lstStyle/>
        <a:p>
          <a:endParaRPr lang="ru-RU"/>
        </a:p>
      </dgm:t>
    </dgm:pt>
    <dgm:pt modelId="{B22AB4E9-07AA-4D5C-B4FA-956F01D1E1E3}" type="sibTrans" cxnId="{E85A50A5-69E3-4067-A3FC-C4F4761D2953}">
      <dgm:prSet/>
      <dgm:spPr/>
      <dgm:t>
        <a:bodyPr/>
        <a:lstStyle/>
        <a:p>
          <a:endParaRPr lang="ru-RU"/>
        </a:p>
      </dgm:t>
    </dgm:pt>
    <dgm:pt modelId="{30DFED5C-C9E7-46C0-8E2C-9A04BA5B646F}" type="pres">
      <dgm:prSet presAssocID="{FA4AFF5F-66B6-4389-8927-4C34FFC175C9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738BCB-2CBA-421F-AFAC-3B80176742EE}" type="pres">
      <dgm:prSet presAssocID="{FA4AFF5F-66B6-4389-8927-4C34FFC175C9}" presName="ribbon" presStyleLbl="node1" presStyleIdx="0" presStyleCnt="1" custScaleX="267571"/>
      <dgm:spPr/>
    </dgm:pt>
    <dgm:pt modelId="{33A64DA3-0FF8-455C-BE6D-8F900652EE05}" type="pres">
      <dgm:prSet presAssocID="{FA4AFF5F-66B6-4389-8927-4C34FFC175C9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167AC-87B8-4AE4-99C6-F8621FF66DE4}" type="pres">
      <dgm:prSet presAssocID="{FA4AFF5F-66B6-4389-8927-4C34FFC175C9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2973055-CA71-4F5B-B8ED-8CE1F8216B58}" type="presOf" srcId="{A9D4F793-B0B5-4750-B157-CE96A6B5C03A}" destId="{33A64DA3-0FF8-455C-BE6D-8F900652EE05}" srcOrd="0" destOrd="0" presId="urn:microsoft.com/office/officeart/2005/8/layout/arrow6"/>
    <dgm:cxn modelId="{E85A50A5-69E3-4067-A3FC-C4F4761D2953}" srcId="{FA4AFF5F-66B6-4389-8927-4C34FFC175C9}" destId="{0362DBBB-7D7D-4C44-9F72-7E9BDE95C111}" srcOrd="1" destOrd="0" parTransId="{C3D37719-A8B5-444C-A6D3-B23040AA53DB}" sibTransId="{B22AB4E9-07AA-4D5C-B4FA-956F01D1E1E3}"/>
    <dgm:cxn modelId="{61ADAF6F-5601-4B47-84F5-D5724956728A}" type="presOf" srcId="{0362DBBB-7D7D-4C44-9F72-7E9BDE95C111}" destId="{E23167AC-87B8-4AE4-99C6-F8621FF66DE4}" srcOrd="0" destOrd="0" presId="urn:microsoft.com/office/officeart/2005/8/layout/arrow6"/>
    <dgm:cxn modelId="{977CD329-F811-4E11-A445-2C410CB63893}" srcId="{FA4AFF5F-66B6-4389-8927-4C34FFC175C9}" destId="{A9D4F793-B0B5-4750-B157-CE96A6B5C03A}" srcOrd="0" destOrd="0" parTransId="{FA2BCB0E-0D36-4FF0-A78B-E54A20D63E5E}" sibTransId="{6C3CB6A9-617D-48AD-82CA-1133D905328A}"/>
    <dgm:cxn modelId="{6A629781-06AB-4518-8AFC-6886BDC95999}" type="presOf" srcId="{FA4AFF5F-66B6-4389-8927-4C34FFC175C9}" destId="{30DFED5C-C9E7-46C0-8E2C-9A04BA5B646F}" srcOrd="0" destOrd="0" presId="urn:microsoft.com/office/officeart/2005/8/layout/arrow6"/>
    <dgm:cxn modelId="{73FC58EB-1571-4119-BB9F-FD27B1BEB594}" type="presParOf" srcId="{30DFED5C-C9E7-46C0-8E2C-9A04BA5B646F}" destId="{A6738BCB-2CBA-421F-AFAC-3B80176742EE}" srcOrd="0" destOrd="0" presId="urn:microsoft.com/office/officeart/2005/8/layout/arrow6"/>
    <dgm:cxn modelId="{BBA3AA14-A685-49D0-804A-98C1AABB5A91}" type="presParOf" srcId="{30DFED5C-C9E7-46C0-8E2C-9A04BA5B646F}" destId="{33A64DA3-0FF8-455C-BE6D-8F900652EE05}" srcOrd="1" destOrd="0" presId="urn:microsoft.com/office/officeart/2005/8/layout/arrow6"/>
    <dgm:cxn modelId="{27E33055-E71C-4878-B383-B0ABAAEAA9F0}" type="presParOf" srcId="{30DFED5C-C9E7-46C0-8E2C-9A04BA5B646F}" destId="{E23167AC-87B8-4AE4-99C6-F8621FF66DE4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3A845DD-E8AC-4158-9389-0EB74A300947}" type="doc">
      <dgm:prSet loTypeId="urn:microsoft.com/office/officeart/2005/8/layout/pyramid3" loCatId="pyramid" qsTypeId="urn:microsoft.com/office/officeart/2005/8/quickstyle/simple2" qsCatId="simple" csTypeId="urn:microsoft.com/office/officeart/2005/8/colors/accent1_2" csCatId="accent1" phldr="1"/>
      <dgm:spPr/>
    </dgm:pt>
    <dgm:pt modelId="{051982F5-12FD-4BA0-8212-D8E70F1400CF}">
      <dgm:prSet phldrT="[Текст]"/>
      <dgm:spPr/>
      <dgm:t>
        <a:bodyPr/>
        <a:lstStyle/>
        <a:p>
          <a:endParaRPr lang="ru-RU" dirty="0"/>
        </a:p>
      </dgm:t>
    </dgm:pt>
    <dgm:pt modelId="{F14241D7-E389-49AA-BDA7-E6B3C900739A}" type="parTrans" cxnId="{B98216F8-384D-4594-ABF1-07257F8946EC}">
      <dgm:prSet/>
      <dgm:spPr/>
      <dgm:t>
        <a:bodyPr/>
        <a:lstStyle/>
        <a:p>
          <a:endParaRPr lang="ru-RU"/>
        </a:p>
      </dgm:t>
    </dgm:pt>
    <dgm:pt modelId="{B98322B0-74D5-4E07-86CF-98C788A0D6E0}" type="sibTrans" cxnId="{B98216F8-384D-4594-ABF1-07257F8946EC}">
      <dgm:prSet/>
      <dgm:spPr/>
      <dgm:t>
        <a:bodyPr/>
        <a:lstStyle/>
        <a:p>
          <a:endParaRPr lang="ru-RU"/>
        </a:p>
      </dgm:t>
    </dgm:pt>
    <dgm:pt modelId="{2F634D0C-58B3-4D9C-8ED3-869E1F3B678D}">
      <dgm:prSet phldrT="[Текст]"/>
      <dgm:spPr/>
      <dgm:t>
        <a:bodyPr/>
        <a:lstStyle/>
        <a:p>
          <a:endParaRPr lang="ru-RU" dirty="0" smtClean="0"/>
        </a:p>
      </dgm:t>
    </dgm:pt>
    <dgm:pt modelId="{02F2FA80-D869-4A5D-9360-E04837221125}" type="parTrans" cxnId="{AE66BC94-BEBF-42F1-B1A4-A239595BDCBC}">
      <dgm:prSet/>
      <dgm:spPr/>
      <dgm:t>
        <a:bodyPr/>
        <a:lstStyle/>
        <a:p>
          <a:endParaRPr lang="ru-RU"/>
        </a:p>
      </dgm:t>
    </dgm:pt>
    <dgm:pt modelId="{50ED2303-3562-463A-B38E-E5FDF59821AB}" type="sibTrans" cxnId="{AE66BC94-BEBF-42F1-B1A4-A239595BDCBC}">
      <dgm:prSet/>
      <dgm:spPr/>
      <dgm:t>
        <a:bodyPr/>
        <a:lstStyle/>
        <a:p>
          <a:endParaRPr lang="ru-RU"/>
        </a:p>
      </dgm:t>
    </dgm:pt>
    <dgm:pt modelId="{DA9B8C85-9A26-4DA8-9095-1E2A7B28402C}">
      <dgm:prSet phldrT="[Текст]"/>
      <dgm:spPr/>
      <dgm:t>
        <a:bodyPr/>
        <a:lstStyle/>
        <a:p>
          <a:endParaRPr lang="ru-RU" dirty="0"/>
        </a:p>
      </dgm:t>
    </dgm:pt>
    <dgm:pt modelId="{6A95209D-033D-40DB-BD68-D2F2ED9EFC89}" type="parTrans" cxnId="{7607AEF0-379D-417B-AA43-E254460DA445}">
      <dgm:prSet/>
      <dgm:spPr/>
      <dgm:t>
        <a:bodyPr/>
        <a:lstStyle/>
        <a:p>
          <a:endParaRPr lang="ru-RU"/>
        </a:p>
      </dgm:t>
    </dgm:pt>
    <dgm:pt modelId="{85CC8A76-B105-4181-9808-233BB87863B2}" type="sibTrans" cxnId="{7607AEF0-379D-417B-AA43-E254460DA445}">
      <dgm:prSet/>
      <dgm:spPr/>
      <dgm:t>
        <a:bodyPr/>
        <a:lstStyle/>
        <a:p>
          <a:endParaRPr lang="ru-RU"/>
        </a:p>
      </dgm:t>
    </dgm:pt>
    <dgm:pt modelId="{26A60DDE-70BB-4C2B-BDA6-889B1D44AFC2}">
      <dgm:prSet phldrT="[Текст]"/>
      <dgm:spPr/>
      <dgm:t>
        <a:bodyPr/>
        <a:lstStyle/>
        <a:p>
          <a:endParaRPr lang="ru-RU" dirty="0"/>
        </a:p>
      </dgm:t>
    </dgm:pt>
    <dgm:pt modelId="{5C38D9AF-E379-4624-8D8C-4BB360B391D7}" type="parTrans" cxnId="{E67E7F55-D734-43EC-AC60-BDF0AF3F8EC2}">
      <dgm:prSet/>
      <dgm:spPr/>
      <dgm:t>
        <a:bodyPr/>
        <a:lstStyle/>
        <a:p>
          <a:endParaRPr lang="ru-RU"/>
        </a:p>
      </dgm:t>
    </dgm:pt>
    <dgm:pt modelId="{62924E7C-631D-4C87-A88A-3DEF986558F8}" type="sibTrans" cxnId="{E67E7F55-D734-43EC-AC60-BDF0AF3F8EC2}">
      <dgm:prSet/>
      <dgm:spPr/>
      <dgm:t>
        <a:bodyPr/>
        <a:lstStyle/>
        <a:p>
          <a:endParaRPr lang="ru-RU"/>
        </a:p>
      </dgm:t>
    </dgm:pt>
    <dgm:pt modelId="{251C507C-BD63-46F1-9DFC-F1BAB3EB07B4}" type="pres">
      <dgm:prSet presAssocID="{43A845DD-E8AC-4158-9389-0EB74A300947}" presName="Name0" presStyleCnt="0">
        <dgm:presLayoutVars>
          <dgm:dir/>
          <dgm:animLvl val="lvl"/>
          <dgm:resizeHandles val="exact"/>
        </dgm:presLayoutVars>
      </dgm:prSet>
      <dgm:spPr/>
    </dgm:pt>
    <dgm:pt modelId="{2D9B86D2-D56F-489C-9A99-2E74AFE01A55}" type="pres">
      <dgm:prSet presAssocID="{051982F5-12FD-4BA0-8212-D8E70F1400CF}" presName="Name8" presStyleCnt="0"/>
      <dgm:spPr/>
    </dgm:pt>
    <dgm:pt modelId="{14B11842-A440-492A-8C8D-61B039C79124}" type="pres">
      <dgm:prSet presAssocID="{051982F5-12FD-4BA0-8212-D8E70F1400CF}" presName="level" presStyleLbl="node1" presStyleIdx="0" presStyleCnt="4" custLinFactNeighborX="-147" custLinFactNeighborY="958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6FD36A-971F-410C-8214-B91DD4AFF4FF}" type="pres">
      <dgm:prSet presAssocID="{051982F5-12FD-4BA0-8212-D8E70F1400C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09354-831A-4E1A-A48A-9748FE560F07}" type="pres">
      <dgm:prSet presAssocID="{2F634D0C-58B3-4D9C-8ED3-869E1F3B678D}" presName="Name8" presStyleCnt="0"/>
      <dgm:spPr/>
    </dgm:pt>
    <dgm:pt modelId="{986B8976-C393-448C-AE0E-5A4294215A32}" type="pres">
      <dgm:prSet presAssocID="{2F634D0C-58B3-4D9C-8ED3-869E1F3B678D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2C46CA-4C65-4522-9B2A-DA10667C1CD0}" type="pres">
      <dgm:prSet presAssocID="{2F634D0C-58B3-4D9C-8ED3-869E1F3B678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14AB8-1717-4ADC-A54D-E9789381A14C}" type="pres">
      <dgm:prSet presAssocID="{DA9B8C85-9A26-4DA8-9095-1E2A7B28402C}" presName="Name8" presStyleCnt="0"/>
      <dgm:spPr/>
    </dgm:pt>
    <dgm:pt modelId="{ABDE72FC-ECCD-4BFD-9836-7FDC2D1E0AFA}" type="pres">
      <dgm:prSet presAssocID="{DA9B8C85-9A26-4DA8-9095-1E2A7B28402C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F982E-C626-4198-BE4D-8E74A6F8772B}" type="pres">
      <dgm:prSet presAssocID="{DA9B8C85-9A26-4DA8-9095-1E2A7B28402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157BD-8394-40AF-83B5-55E7F4664F3F}" type="pres">
      <dgm:prSet presAssocID="{26A60DDE-70BB-4C2B-BDA6-889B1D44AFC2}" presName="Name8" presStyleCnt="0"/>
      <dgm:spPr/>
    </dgm:pt>
    <dgm:pt modelId="{81BEC7FD-631B-427B-9036-B4199B42386A}" type="pres">
      <dgm:prSet presAssocID="{26A60DDE-70BB-4C2B-BDA6-889B1D44AFC2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20209-0D1C-489A-979A-D1EBFB46B14D}" type="pres">
      <dgm:prSet presAssocID="{26A60DDE-70BB-4C2B-BDA6-889B1D44AFC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67E7F55-D734-43EC-AC60-BDF0AF3F8EC2}" srcId="{43A845DD-E8AC-4158-9389-0EB74A300947}" destId="{26A60DDE-70BB-4C2B-BDA6-889B1D44AFC2}" srcOrd="3" destOrd="0" parTransId="{5C38D9AF-E379-4624-8D8C-4BB360B391D7}" sibTransId="{62924E7C-631D-4C87-A88A-3DEF986558F8}"/>
    <dgm:cxn modelId="{A701CF4D-D1B1-472F-9B01-96453C8304CF}" type="presOf" srcId="{26A60DDE-70BB-4C2B-BDA6-889B1D44AFC2}" destId="{81BEC7FD-631B-427B-9036-B4199B42386A}" srcOrd="0" destOrd="0" presId="urn:microsoft.com/office/officeart/2005/8/layout/pyramid3"/>
    <dgm:cxn modelId="{7607AEF0-379D-417B-AA43-E254460DA445}" srcId="{43A845DD-E8AC-4158-9389-0EB74A300947}" destId="{DA9B8C85-9A26-4DA8-9095-1E2A7B28402C}" srcOrd="2" destOrd="0" parTransId="{6A95209D-033D-40DB-BD68-D2F2ED9EFC89}" sibTransId="{85CC8A76-B105-4181-9808-233BB87863B2}"/>
    <dgm:cxn modelId="{D7DA3A1A-CFD5-49C9-AFC8-CF0CD61AD11F}" type="presOf" srcId="{26A60DDE-70BB-4C2B-BDA6-889B1D44AFC2}" destId="{6E920209-0D1C-489A-979A-D1EBFB46B14D}" srcOrd="1" destOrd="0" presId="urn:microsoft.com/office/officeart/2005/8/layout/pyramid3"/>
    <dgm:cxn modelId="{B98216F8-384D-4594-ABF1-07257F8946EC}" srcId="{43A845DD-E8AC-4158-9389-0EB74A300947}" destId="{051982F5-12FD-4BA0-8212-D8E70F1400CF}" srcOrd="0" destOrd="0" parTransId="{F14241D7-E389-49AA-BDA7-E6B3C900739A}" sibTransId="{B98322B0-74D5-4E07-86CF-98C788A0D6E0}"/>
    <dgm:cxn modelId="{CADE908A-2869-4AB3-8867-4215D1B8685B}" type="presOf" srcId="{43A845DD-E8AC-4158-9389-0EB74A300947}" destId="{251C507C-BD63-46F1-9DFC-F1BAB3EB07B4}" srcOrd="0" destOrd="0" presId="urn:microsoft.com/office/officeart/2005/8/layout/pyramid3"/>
    <dgm:cxn modelId="{8CE6148B-247C-4255-85E5-5CA6052A1F59}" type="presOf" srcId="{DA9B8C85-9A26-4DA8-9095-1E2A7B28402C}" destId="{ABDE72FC-ECCD-4BFD-9836-7FDC2D1E0AFA}" srcOrd="0" destOrd="0" presId="urn:microsoft.com/office/officeart/2005/8/layout/pyramid3"/>
    <dgm:cxn modelId="{83EDDB8C-9FAC-460A-B60E-AB38E1B1F5A5}" type="presOf" srcId="{051982F5-12FD-4BA0-8212-D8E70F1400CF}" destId="{0E6FD36A-971F-410C-8214-B91DD4AFF4FF}" srcOrd="1" destOrd="0" presId="urn:microsoft.com/office/officeart/2005/8/layout/pyramid3"/>
    <dgm:cxn modelId="{C18F0214-83A2-4F95-BBC0-1D62608902E6}" type="presOf" srcId="{051982F5-12FD-4BA0-8212-D8E70F1400CF}" destId="{14B11842-A440-492A-8C8D-61B039C79124}" srcOrd="0" destOrd="0" presId="urn:microsoft.com/office/officeart/2005/8/layout/pyramid3"/>
    <dgm:cxn modelId="{AE66BC94-BEBF-42F1-B1A4-A239595BDCBC}" srcId="{43A845DD-E8AC-4158-9389-0EB74A300947}" destId="{2F634D0C-58B3-4D9C-8ED3-869E1F3B678D}" srcOrd="1" destOrd="0" parTransId="{02F2FA80-D869-4A5D-9360-E04837221125}" sibTransId="{50ED2303-3562-463A-B38E-E5FDF59821AB}"/>
    <dgm:cxn modelId="{22CB0847-DD73-4C14-9B2B-8F009D315B3F}" type="presOf" srcId="{2F634D0C-58B3-4D9C-8ED3-869E1F3B678D}" destId="{E32C46CA-4C65-4522-9B2A-DA10667C1CD0}" srcOrd="1" destOrd="0" presId="urn:microsoft.com/office/officeart/2005/8/layout/pyramid3"/>
    <dgm:cxn modelId="{42B30DB2-E601-4EB3-9F9B-EBA2DF6F1813}" type="presOf" srcId="{DA9B8C85-9A26-4DA8-9095-1E2A7B28402C}" destId="{023F982E-C626-4198-BE4D-8E74A6F8772B}" srcOrd="1" destOrd="0" presId="urn:microsoft.com/office/officeart/2005/8/layout/pyramid3"/>
    <dgm:cxn modelId="{6DC0AEBF-5670-4BCB-90C9-3C4D3CB21118}" type="presOf" srcId="{2F634D0C-58B3-4D9C-8ED3-869E1F3B678D}" destId="{986B8976-C393-448C-AE0E-5A4294215A32}" srcOrd="0" destOrd="0" presId="urn:microsoft.com/office/officeart/2005/8/layout/pyramid3"/>
    <dgm:cxn modelId="{DBACD81A-38AB-43E8-9F83-06FA189013A8}" type="presParOf" srcId="{251C507C-BD63-46F1-9DFC-F1BAB3EB07B4}" destId="{2D9B86D2-D56F-489C-9A99-2E74AFE01A55}" srcOrd="0" destOrd="0" presId="urn:microsoft.com/office/officeart/2005/8/layout/pyramid3"/>
    <dgm:cxn modelId="{ECAEB298-A27E-4E5C-A14B-850AF17CD1A1}" type="presParOf" srcId="{2D9B86D2-D56F-489C-9A99-2E74AFE01A55}" destId="{14B11842-A440-492A-8C8D-61B039C79124}" srcOrd="0" destOrd="0" presId="urn:microsoft.com/office/officeart/2005/8/layout/pyramid3"/>
    <dgm:cxn modelId="{83C78895-8C9D-4501-81EA-A6ACA1781BDA}" type="presParOf" srcId="{2D9B86D2-D56F-489C-9A99-2E74AFE01A55}" destId="{0E6FD36A-971F-410C-8214-B91DD4AFF4FF}" srcOrd="1" destOrd="0" presId="urn:microsoft.com/office/officeart/2005/8/layout/pyramid3"/>
    <dgm:cxn modelId="{C02CA898-0E66-406A-BDAF-BC715C5915F9}" type="presParOf" srcId="{251C507C-BD63-46F1-9DFC-F1BAB3EB07B4}" destId="{19409354-831A-4E1A-A48A-9748FE560F07}" srcOrd="1" destOrd="0" presId="urn:microsoft.com/office/officeart/2005/8/layout/pyramid3"/>
    <dgm:cxn modelId="{D58D9182-3F65-40B5-A91E-11421F67179A}" type="presParOf" srcId="{19409354-831A-4E1A-A48A-9748FE560F07}" destId="{986B8976-C393-448C-AE0E-5A4294215A32}" srcOrd="0" destOrd="0" presId="urn:microsoft.com/office/officeart/2005/8/layout/pyramid3"/>
    <dgm:cxn modelId="{EA4A198E-7D8E-4567-AD7E-51C139AE87E6}" type="presParOf" srcId="{19409354-831A-4E1A-A48A-9748FE560F07}" destId="{E32C46CA-4C65-4522-9B2A-DA10667C1CD0}" srcOrd="1" destOrd="0" presId="urn:microsoft.com/office/officeart/2005/8/layout/pyramid3"/>
    <dgm:cxn modelId="{CE21BA80-9B55-43A8-B44C-E70574C66690}" type="presParOf" srcId="{251C507C-BD63-46F1-9DFC-F1BAB3EB07B4}" destId="{C2E14AB8-1717-4ADC-A54D-E9789381A14C}" srcOrd="2" destOrd="0" presId="urn:microsoft.com/office/officeart/2005/8/layout/pyramid3"/>
    <dgm:cxn modelId="{8BA40615-D457-4251-A218-4F168C117E32}" type="presParOf" srcId="{C2E14AB8-1717-4ADC-A54D-E9789381A14C}" destId="{ABDE72FC-ECCD-4BFD-9836-7FDC2D1E0AFA}" srcOrd="0" destOrd="0" presId="urn:microsoft.com/office/officeart/2005/8/layout/pyramid3"/>
    <dgm:cxn modelId="{1D8E9045-583F-46DA-B52C-C5AEA1CE2D12}" type="presParOf" srcId="{C2E14AB8-1717-4ADC-A54D-E9789381A14C}" destId="{023F982E-C626-4198-BE4D-8E74A6F8772B}" srcOrd="1" destOrd="0" presId="urn:microsoft.com/office/officeart/2005/8/layout/pyramid3"/>
    <dgm:cxn modelId="{C2235FDA-0E4E-4BAB-A2E1-E00661DAB7E4}" type="presParOf" srcId="{251C507C-BD63-46F1-9DFC-F1BAB3EB07B4}" destId="{0F4157BD-8394-40AF-83B5-55E7F4664F3F}" srcOrd="3" destOrd="0" presId="urn:microsoft.com/office/officeart/2005/8/layout/pyramid3"/>
    <dgm:cxn modelId="{03AC6323-5AD5-4E34-998F-EE2FBD06CFEC}" type="presParOf" srcId="{0F4157BD-8394-40AF-83B5-55E7F4664F3F}" destId="{81BEC7FD-631B-427B-9036-B4199B42386A}" srcOrd="0" destOrd="0" presId="urn:microsoft.com/office/officeart/2005/8/layout/pyramid3"/>
    <dgm:cxn modelId="{741359A0-442F-483F-9A03-779E9E70D177}" type="presParOf" srcId="{0F4157BD-8394-40AF-83B5-55E7F4664F3F}" destId="{6E920209-0D1C-489A-979A-D1EBFB46B14D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FC83A5-A1C9-40FE-BD93-01967736F06D}">
      <dsp:nvSpPr>
        <dsp:cNvPr id="0" name=""/>
        <dsp:cNvSpPr/>
      </dsp:nvSpPr>
      <dsp:spPr>
        <a:xfrm>
          <a:off x="87340" y="13586"/>
          <a:ext cx="4913321" cy="900997"/>
        </a:xfrm>
        <a:prstGeom prst="chevron">
          <a:avLst/>
        </a:prstGeom>
        <a:solidFill>
          <a:srgbClr val="00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930" tIns="37465" rIns="0" bIns="3746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 </a:t>
          </a:r>
          <a:endParaRPr lang="ru-RU" sz="5900" kern="1200" dirty="0"/>
        </a:p>
      </dsp:txBody>
      <dsp:txXfrm>
        <a:off x="537839" y="13586"/>
        <a:ext cx="4012324" cy="900997"/>
      </dsp:txXfrm>
    </dsp:sp>
    <dsp:sp modelId="{EC8C3BD3-EA66-4439-A3AE-5B972627C1B2}">
      <dsp:nvSpPr>
        <dsp:cNvPr id="0" name=""/>
        <dsp:cNvSpPr/>
      </dsp:nvSpPr>
      <dsp:spPr>
        <a:xfrm>
          <a:off x="4630370" y="13586"/>
          <a:ext cx="4156503" cy="901521"/>
        </a:xfrm>
        <a:prstGeom prst="chevron">
          <a:avLst/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930" tIns="37465" rIns="0" bIns="37465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900" kern="1200" dirty="0"/>
        </a:p>
      </dsp:txBody>
      <dsp:txXfrm>
        <a:off x="5081131" y="13586"/>
        <a:ext cx="3254982" cy="9015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57ABD6-1DBA-42BE-9D03-7AE71DABA4A8}">
      <dsp:nvSpPr>
        <dsp:cNvPr id="0" name=""/>
        <dsp:cNvSpPr/>
      </dsp:nvSpPr>
      <dsp:spPr>
        <a:xfrm>
          <a:off x="0" y="1277919"/>
          <a:ext cx="8715436" cy="1079540"/>
        </a:xfrm>
        <a:prstGeom prst="snip1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31E211-D98C-43A2-80F5-9CC016F5DCCD}">
      <dsp:nvSpPr>
        <dsp:cNvPr id="0" name=""/>
        <dsp:cNvSpPr/>
      </dsp:nvSpPr>
      <dsp:spPr>
        <a:xfrm>
          <a:off x="272326" y="714386"/>
          <a:ext cx="2466372" cy="750154"/>
        </a:xfrm>
        <a:prstGeom prst="roundRect">
          <a:avLst/>
        </a:prstGeom>
        <a:solidFill>
          <a:srgbClr val="00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Dynar" pitchFamily="2" charset="0"/>
            </a:rPr>
            <a:t>Кризис</a:t>
          </a:r>
          <a:endParaRPr lang="ru-RU" sz="4000" kern="1200" dirty="0">
            <a:latin typeface="Dynar" pitchFamily="2" charset="0"/>
          </a:endParaRPr>
        </a:p>
      </dsp:txBody>
      <dsp:txXfrm>
        <a:off x="308945" y="751005"/>
        <a:ext cx="2393134" cy="6769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57ABD6-1DBA-42BE-9D03-7AE71DABA4A8}">
      <dsp:nvSpPr>
        <dsp:cNvPr id="0" name=""/>
        <dsp:cNvSpPr/>
      </dsp:nvSpPr>
      <dsp:spPr>
        <a:xfrm>
          <a:off x="0" y="912765"/>
          <a:ext cx="8715436" cy="2651168"/>
        </a:xfrm>
        <a:prstGeom prst="snip1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31E211-D98C-43A2-80F5-9CC016F5DCCD}">
      <dsp:nvSpPr>
        <dsp:cNvPr id="0" name=""/>
        <dsp:cNvSpPr/>
      </dsp:nvSpPr>
      <dsp:spPr>
        <a:xfrm>
          <a:off x="214316" y="670693"/>
          <a:ext cx="4990092" cy="750154"/>
        </a:xfrm>
        <a:prstGeom prst="roundRect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0596" tIns="0" rIns="230596" bIns="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Dynar" pitchFamily="2" charset="0"/>
            </a:rPr>
            <a:t>Родительские ресурсы </a:t>
          </a:r>
          <a:endParaRPr lang="ru-RU" sz="3200" kern="1200" dirty="0">
            <a:latin typeface="Dynar" pitchFamily="2" charset="0"/>
          </a:endParaRPr>
        </a:p>
      </dsp:txBody>
      <dsp:txXfrm>
        <a:off x="250935" y="707312"/>
        <a:ext cx="4916854" cy="67691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742914-D0D3-487E-95A5-54A20243AD04}">
      <dsp:nvSpPr>
        <dsp:cNvPr id="0" name=""/>
        <dsp:cNvSpPr/>
      </dsp:nvSpPr>
      <dsp:spPr>
        <a:xfrm rot="5400000">
          <a:off x="-300624" y="306409"/>
          <a:ext cx="2004165" cy="14029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2" y="707242"/>
        <a:ext cx="1402915" cy="601250"/>
      </dsp:txXfrm>
    </dsp:sp>
    <dsp:sp modelId="{2A166567-2DE9-4ECA-88E2-95DEB4C9EF59}">
      <dsp:nvSpPr>
        <dsp:cNvPr id="0" name=""/>
        <dsp:cNvSpPr/>
      </dsp:nvSpPr>
      <dsp:spPr>
        <a:xfrm rot="5400000">
          <a:off x="4264946" y="-2856245"/>
          <a:ext cx="1302707" cy="702676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13287F"/>
              </a:solidFill>
              <a:latin typeface="Dynar" pitchFamily="2" charset="0"/>
            </a:rPr>
            <a:t>Мы предлагаем вам провести анализ собственных каналов выхода из кризисной ситуации, согласно </a:t>
          </a:r>
          <a:r>
            <a:rPr lang="ru-RU" sz="1600" kern="1200" dirty="0" err="1" smtClean="0">
              <a:solidFill>
                <a:srgbClr val="13287F"/>
              </a:solidFill>
              <a:latin typeface="Dynar" pitchFamily="2" charset="0"/>
            </a:rPr>
            <a:t>мультимодальной</a:t>
          </a:r>
          <a:r>
            <a:rPr lang="ru-RU" sz="1600" kern="1200" dirty="0" smtClean="0">
              <a:solidFill>
                <a:srgbClr val="13287F"/>
              </a:solidFill>
              <a:latin typeface="Dynar" pitchFamily="2" charset="0"/>
            </a:rPr>
            <a:t> модели BASIC </a:t>
          </a:r>
          <a:r>
            <a:rPr lang="ru-RU" sz="1600" kern="1200" dirty="0" err="1" smtClean="0">
              <a:solidFill>
                <a:srgbClr val="13287F"/>
              </a:solidFill>
              <a:latin typeface="Dynar" pitchFamily="2" charset="0"/>
            </a:rPr>
            <a:t>Ph</a:t>
          </a:r>
          <a:endParaRPr lang="ru-RU" sz="1600" kern="1200" dirty="0"/>
        </a:p>
      </dsp:txBody>
      <dsp:txXfrm rot="-5400000">
        <a:off x="1402916" y="69378"/>
        <a:ext cx="6963175" cy="1175521"/>
      </dsp:txXfrm>
    </dsp:sp>
    <dsp:sp modelId="{418E0D0D-8A6C-4C0A-B5BC-DC13A456059E}">
      <dsp:nvSpPr>
        <dsp:cNvPr id="0" name=""/>
        <dsp:cNvSpPr/>
      </dsp:nvSpPr>
      <dsp:spPr>
        <a:xfrm rot="5400000">
          <a:off x="-300624" y="2120343"/>
          <a:ext cx="2004165" cy="14029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2" y="2521176"/>
        <a:ext cx="1402915" cy="601250"/>
      </dsp:txXfrm>
    </dsp:sp>
    <dsp:sp modelId="{2310D508-769B-4C6F-A34D-9845982598AA}">
      <dsp:nvSpPr>
        <dsp:cNvPr id="0" name=""/>
        <dsp:cNvSpPr/>
      </dsp:nvSpPr>
      <dsp:spPr>
        <a:xfrm rot="5400000">
          <a:off x="4264946" y="-1042312"/>
          <a:ext cx="1302707" cy="702676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13287F"/>
              </a:solidFill>
              <a:latin typeface="Dynar" pitchFamily="2" charset="0"/>
            </a:rPr>
            <a:t>Вам необходимо заполнить таблицу по каждому из предложенных каналов, вспомнив и написав те ресурсы, которые помогают вам справиться со стрессовыми ситуациями, утратами, трудностями, конфликтами</a:t>
          </a:r>
          <a:endParaRPr lang="ru-RU" sz="1600" kern="1200" dirty="0"/>
        </a:p>
      </dsp:txBody>
      <dsp:txXfrm rot="-5400000">
        <a:off x="1402916" y="1883311"/>
        <a:ext cx="6963175" cy="1175521"/>
      </dsp:txXfrm>
    </dsp:sp>
    <dsp:sp modelId="{57F4CEB6-38BA-4962-AEDA-C380AA39004F}">
      <dsp:nvSpPr>
        <dsp:cNvPr id="0" name=""/>
        <dsp:cNvSpPr/>
      </dsp:nvSpPr>
      <dsp:spPr>
        <a:xfrm rot="5400000">
          <a:off x="-300624" y="3934276"/>
          <a:ext cx="2004165" cy="14029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900" kern="1200" dirty="0"/>
        </a:p>
      </dsp:txBody>
      <dsp:txXfrm rot="-5400000">
        <a:off x="2" y="4335109"/>
        <a:ext cx="1402915" cy="601250"/>
      </dsp:txXfrm>
    </dsp:sp>
    <dsp:sp modelId="{A1147724-72E6-4DD7-9786-5B75581E1B0F}">
      <dsp:nvSpPr>
        <dsp:cNvPr id="0" name=""/>
        <dsp:cNvSpPr/>
      </dsp:nvSpPr>
      <dsp:spPr>
        <a:xfrm rot="5400000">
          <a:off x="4264946" y="771621"/>
          <a:ext cx="1302707" cy="7026768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85725" lvl="1" indent="-85725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3287F"/>
              </a:solidFill>
              <a:latin typeface="Dynar" pitchFamily="2" charset="0"/>
            </a:rPr>
            <a:t>Записывайте только те, которые реально вам помогли. </a:t>
          </a:r>
        </a:p>
        <a:p>
          <a:pPr marL="85725" lvl="1" indent="-85725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13287F"/>
              </a:solidFill>
              <a:latin typeface="Dynar" pitchFamily="2" charset="0"/>
            </a:rPr>
            <a:t>Если какой-либо канал остается не </a:t>
          </a:r>
          <a:r>
            <a:rPr lang="ru-RU" sz="1800" kern="1200" dirty="0" err="1" smtClean="0">
              <a:solidFill>
                <a:srgbClr val="13287F"/>
              </a:solidFill>
              <a:latin typeface="Dynar" pitchFamily="2" charset="0"/>
            </a:rPr>
            <a:t>заполнеными</a:t>
          </a:r>
          <a:r>
            <a:rPr lang="ru-RU" sz="1800" kern="1200" dirty="0" smtClean="0">
              <a:solidFill>
                <a:srgbClr val="13287F"/>
              </a:solidFill>
              <a:latin typeface="Dynar" pitchFamily="2" charset="0"/>
            </a:rPr>
            <a:t>, то придумывать ничего не нужно</a:t>
          </a:r>
        </a:p>
        <a:p>
          <a:pPr lvl="1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/>
        </a:p>
      </dsp:txBody>
      <dsp:txXfrm rot="-5400000">
        <a:off x="1402916" y="3697245"/>
        <a:ext cx="6963175" cy="117552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738BCB-2CBA-421F-AFAC-3B80176742EE}">
      <dsp:nvSpPr>
        <dsp:cNvPr id="0" name=""/>
        <dsp:cNvSpPr/>
      </dsp:nvSpPr>
      <dsp:spPr>
        <a:xfrm>
          <a:off x="32249" y="0"/>
          <a:ext cx="9079500" cy="1357322"/>
        </a:xfrm>
        <a:prstGeom prst="leftRightRibbon">
          <a:avLst/>
        </a:prstGeom>
        <a:solidFill>
          <a:schemeClr val="accent2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A64DA3-0FF8-455C-BE6D-8F900652EE05}">
      <dsp:nvSpPr>
        <dsp:cNvPr id="0" name=""/>
        <dsp:cNvSpPr/>
      </dsp:nvSpPr>
      <dsp:spPr>
        <a:xfrm>
          <a:off x="3282544" y="237531"/>
          <a:ext cx="1119790" cy="6650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0236" rIns="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>
        <a:off x="3282544" y="237531"/>
        <a:ext cx="1119790" cy="665087"/>
      </dsp:txXfrm>
    </dsp:sp>
    <dsp:sp modelId="{E23167AC-87B8-4AE4-99C6-F8621FF66DE4}">
      <dsp:nvSpPr>
        <dsp:cNvPr id="0" name=""/>
        <dsp:cNvSpPr/>
      </dsp:nvSpPr>
      <dsp:spPr>
        <a:xfrm>
          <a:off x="4572000" y="454702"/>
          <a:ext cx="1323388" cy="6650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10236" rIns="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 dirty="0"/>
        </a:p>
      </dsp:txBody>
      <dsp:txXfrm>
        <a:off x="4572000" y="454702"/>
        <a:ext cx="1323388" cy="66508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D0D968-B001-4575-95FA-46856425C49D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D2E94-7580-4E65-B1F4-36A5382B1B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64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D2E94-7580-4E65-B1F4-36A5382B1BA7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3D2E94-7580-4E65-B1F4-36A5382B1BA7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8.pn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36" y="1643050"/>
            <a:ext cx="3571900" cy="3571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17" name="Группа 16"/>
          <p:cNvGrpSpPr/>
          <p:nvPr/>
        </p:nvGrpSpPr>
        <p:grpSpPr>
          <a:xfrm>
            <a:off x="0" y="1580000"/>
            <a:ext cx="9144000" cy="5278000"/>
            <a:chOff x="0" y="1571612"/>
            <a:chExt cx="9144000" cy="5278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5715016"/>
              <a:ext cx="9144000" cy="1033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26" name="Группа 25"/>
            <p:cNvGrpSpPr/>
            <p:nvPr/>
          </p:nvGrpSpPr>
          <p:grpSpPr>
            <a:xfrm>
              <a:off x="285720" y="1571612"/>
              <a:ext cx="714380" cy="5278000"/>
              <a:chOff x="285720" y="1571612"/>
              <a:chExt cx="714380" cy="52780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0759"/>
            <a:ext cx="9144000" cy="93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1571604" y="234386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Министерства социальной защиты Алтайского края </a:t>
            </a:r>
            <a:endParaRPr lang="ru-RU" dirty="0">
              <a:solidFill>
                <a:srgbClr val="13287F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24048" y="520248"/>
            <a:ext cx="6043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КГБУСО «Краевой кризисный центр для мужчин» </a:t>
            </a:r>
            <a:endParaRPr lang="ru-RU" sz="2000" dirty="0">
              <a:solidFill>
                <a:srgbClr val="13287F"/>
              </a:solidFill>
              <a:latin typeface="Dynar" pitchFamily="2" charset="0"/>
            </a:endParaRPr>
          </a:p>
        </p:txBody>
      </p:sp>
      <p:pic>
        <p:nvPicPr>
          <p:cNvPr id="1031" name="Picture 7" descr="C:\Users\Рукина\Desktop\Форум в фокусе семья 2018\Рисунок1.pn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75700"/>
            <a:ext cx="897713" cy="727875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5448712" y="4191819"/>
            <a:ext cx="537327" cy="584775"/>
          </a:xfrm>
          <a:prstGeom prst="rect">
            <a:avLst/>
          </a:prstGeom>
          <a:noFill/>
          <a:ln w="127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AGRESSIVE" pitchFamily="2" charset="0"/>
              </a:rPr>
              <a:t>2</a:t>
            </a:r>
            <a:endParaRPr lang="ru-RU" sz="3200" dirty="0">
              <a:solidFill>
                <a:srgbClr val="C00000"/>
              </a:solidFill>
              <a:latin typeface="AGRESSIVE" pitchFamily="2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461386" y="1552156"/>
            <a:ext cx="3786214" cy="3786214"/>
          </a:xfrm>
          <a:prstGeom prst="roundRect">
            <a:avLst>
              <a:gd name="adj" fmla="val 10501"/>
            </a:avLst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285720" y="3857628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  <a:latin typeface="Dynar" pitchFamily="2" charset="0"/>
              </a:rPr>
              <a:t>К. Тривет.  </a:t>
            </a:r>
            <a:r>
              <a:rPr lang="ru-RU" dirty="0" smtClean="0">
                <a:solidFill>
                  <a:srgbClr val="002060"/>
                </a:solidFill>
                <a:latin typeface="Dynar" pitchFamily="2" charset="0"/>
              </a:rPr>
              <a:t>«Способности и различные компетентности членов семьи, используемые в ответ на стрессы и кризисы и способные увеличивать и усиливать адаптивное функционирование семейной системы»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86116" y="214290"/>
            <a:ext cx="2335325" cy="510778"/>
          </a:xfrm>
          <a:prstGeom prst="roundRect">
            <a:avLst/>
          </a:prstGeom>
          <a:ln w="76200" cmpd="thickThin">
            <a:solidFill>
              <a:srgbClr val="003399"/>
            </a:solidFill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E10E09"/>
                </a:solidFill>
                <a:latin typeface="Dynar" pitchFamily="2" charset="0"/>
              </a:rPr>
              <a:t>Ресурсы семьи</a:t>
            </a:r>
            <a:endParaRPr lang="ru-RU" sz="2400" dirty="0">
              <a:solidFill>
                <a:srgbClr val="E10E09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857232"/>
            <a:ext cx="87154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FF0000"/>
                </a:solidFill>
                <a:latin typeface="Dynar" pitchFamily="2" charset="0"/>
              </a:rPr>
              <a:t>Дж. Вилльямс.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Dynar" pitchFamily="2" charset="0"/>
              </a:rPr>
              <a:t> «Модели отношений, коммуникативные навыки и психологические характеристики, которые создают ощущение позитивной семейной идентичности, повышают чувство удовлетворенности при взаимодействии членов семьи, поощряют развитие семьи и отдельных ее членов, обеспечивают способность семьи справляться с семейным стрессом и кризисом»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2643182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FF0000"/>
                </a:solidFill>
                <a:latin typeface="Dynar" pitchFamily="2" charset="0"/>
              </a:rPr>
              <a:t>Маргарет Савин. </a:t>
            </a:r>
            <a:r>
              <a:rPr lang="ru-RU" dirty="0" smtClean="0">
                <a:solidFill>
                  <a:srgbClr val="003399"/>
                </a:solidFill>
                <a:latin typeface="Dynar" pitchFamily="2" charset="0"/>
              </a:rPr>
              <a:t>«Силы и динамические факторы в матрице отношений, поддерживающих развитие персональных ресурсов и потенциала членов семьи, способствующих формированию чувства удовлетворенности в семье»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4929198"/>
            <a:ext cx="85884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 smtClean="0">
                <a:solidFill>
                  <a:srgbClr val="FF0000"/>
                </a:solidFill>
                <a:latin typeface="Dynar" pitchFamily="2" charset="0"/>
              </a:rPr>
              <a:t>Бернард,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ynar" pitchFamily="2" charset="0"/>
              </a:rPr>
              <a:t>описывает семейные характеристики, связанные с жизнестойкостью каждого члена семьи: </a:t>
            </a:r>
          </a:p>
          <a:p>
            <a:pPr marL="271463" lvl="0" indent="-271463"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ynar" pitchFamily="2" charset="0"/>
              </a:rPr>
              <a:t>отсутствие искаженных детско-родительских ролей,</a:t>
            </a:r>
          </a:p>
          <a:p>
            <a:pPr marL="271463" lvl="0" indent="-271463"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ynar" pitchFamily="2" charset="0"/>
              </a:rPr>
              <a:t>соблюдение ритуалов, </a:t>
            </a:r>
          </a:p>
          <a:p>
            <a:pPr marL="271463" lvl="0" indent="-271463"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ynar" pitchFamily="2" charset="0"/>
              </a:rPr>
              <a:t>минимальный количественный объём конфликтов в раннем детстве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6" name="Прямая соединительная линия 95"/>
          <p:cNvCxnSpPr/>
          <p:nvPr/>
        </p:nvCxnSpPr>
        <p:spPr>
          <a:xfrm rot="10800000">
            <a:off x="-3500494" y="2541600"/>
            <a:ext cx="252000" cy="1588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rot="10800000">
            <a:off x="-3500493" y="3184542"/>
            <a:ext cx="252000" cy="1588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/>
          <p:nvPr/>
        </p:nvCxnSpPr>
        <p:spPr>
          <a:xfrm rot="10800000">
            <a:off x="-3500494" y="3827484"/>
            <a:ext cx="252000" cy="1588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rot="10800000">
            <a:off x="-3500494" y="4495345"/>
            <a:ext cx="252000" cy="1588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19" y="28992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7" name="Группа 26"/>
          <p:cNvGrpSpPr/>
          <p:nvPr/>
        </p:nvGrpSpPr>
        <p:grpSpPr>
          <a:xfrm>
            <a:off x="1000100" y="916303"/>
            <a:ext cx="6929486" cy="1584003"/>
            <a:chOff x="928662" y="806464"/>
            <a:chExt cx="6929486" cy="1584003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3500430" y="1928802"/>
              <a:ext cx="1928826" cy="461665"/>
              <a:chOff x="3500430" y="2071678"/>
              <a:chExt cx="1928826" cy="461665"/>
            </a:xfrm>
          </p:grpSpPr>
          <p:sp>
            <p:nvSpPr>
              <p:cNvPr id="18" name="Прямоугольник 17"/>
              <p:cNvSpPr/>
              <p:nvPr/>
            </p:nvSpPr>
            <p:spPr>
              <a:xfrm>
                <a:off x="3500430" y="2071678"/>
                <a:ext cx="1928826" cy="428628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3667724" y="2071678"/>
                <a:ext cx="154721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400" dirty="0" smtClean="0">
                    <a:solidFill>
                      <a:schemeClr val="bg1"/>
                    </a:solidFill>
                    <a:latin typeface="Dynar" pitchFamily="2" charset="0"/>
                  </a:rPr>
                  <a:t>РЕСУРСЫ </a:t>
                </a:r>
                <a:endParaRPr lang="ru-RU" sz="24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Группа 25"/>
            <p:cNvGrpSpPr/>
            <p:nvPr/>
          </p:nvGrpSpPr>
          <p:grpSpPr>
            <a:xfrm>
              <a:off x="928662" y="806464"/>
              <a:ext cx="6929486" cy="800764"/>
              <a:chOff x="928662" y="806464"/>
              <a:chExt cx="6929486" cy="800764"/>
            </a:xfrm>
          </p:grpSpPr>
          <p:grpSp>
            <p:nvGrpSpPr>
              <p:cNvPr id="25" name="Группа 24"/>
              <p:cNvGrpSpPr/>
              <p:nvPr/>
            </p:nvGrpSpPr>
            <p:grpSpPr>
              <a:xfrm>
                <a:off x="928662" y="817222"/>
                <a:ext cx="2786082" cy="790006"/>
                <a:chOff x="928662" y="817222"/>
                <a:chExt cx="2786082" cy="790006"/>
              </a:xfrm>
            </p:grpSpPr>
            <p:sp>
              <p:nvSpPr>
                <p:cNvPr id="16" name="Прямоугольник 15"/>
                <p:cNvSpPr/>
                <p:nvPr/>
              </p:nvSpPr>
              <p:spPr>
                <a:xfrm>
                  <a:off x="928662" y="817222"/>
                  <a:ext cx="2786082" cy="790006"/>
                </a:xfrm>
                <a:prstGeom prst="rect">
                  <a:avLst/>
                </a:prstGeom>
                <a:noFill/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1498046" y="868564"/>
                  <a:ext cx="1816010" cy="7386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2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Социальные</a:t>
                  </a:r>
                </a:p>
                <a:p>
                  <a:pPr algn="ctr"/>
                  <a:r>
                    <a:rPr lang="ru-RU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внешние</a:t>
                  </a:r>
                  <a:endParaRPr lang="ru-RU" dirty="0">
                    <a:solidFill>
                      <a:srgbClr val="003399"/>
                    </a:solidFill>
                  </a:endParaRPr>
                </a:p>
              </p:txBody>
            </p:sp>
          </p:grpSp>
          <p:grpSp>
            <p:nvGrpSpPr>
              <p:cNvPr id="24" name="Группа 23"/>
              <p:cNvGrpSpPr/>
              <p:nvPr/>
            </p:nvGrpSpPr>
            <p:grpSpPr>
              <a:xfrm>
                <a:off x="5072066" y="806464"/>
                <a:ext cx="2786082" cy="755920"/>
                <a:chOff x="5072066" y="806464"/>
                <a:chExt cx="2786082" cy="755920"/>
              </a:xfrm>
            </p:grpSpPr>
            <p:sp>
              <p:nvSpPr>
                <p:cNvPr id="17" name="Прямоугольник 16"/>
                <p:cNvSpPr/>
                <p:nvPr/>
              </p:nvSpPr>
              <p:spPr>
                <a:xfrm>
                  <a:off x="5072066" y="806464"/>
                  <a:ext cx="2786082" cy="703626"/>
                </a:xfrm>
                <a:prstGeom prst="rect">
                  <a:avLst/>
                </a:prstGeom>
                <a:noFill/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23" name="Прямоугольник 22"/>
                <p:cNvSpPr/>
                <p:nvPr/>
              </p:nvSpPr>
              <p:spPr>
                <a:xfrm>
                  <a:off x="5572132" y="823720"/>
                  <a:ext cx="1894749" cy="73866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2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Личностные </a:t>
                  </a:r>
                </a:p>
                <a:p>
                  <a:pPr algn="ctr"/>
                  <a:r>
                    <a:rPr lang="ru-RU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внутренние</a:t>
                  </a:r>
                  <a:endParaRPr lang="ru-RU" sz="1600" dirty="0">
                    <a:solidFill>
                      <a:srgbClr val="003399"/>
                    </a:solidFill>
                  </a:endParaRPr>
                </a:p>
              </p:txBody>
            </p:sp>
          </p:grpSp>
        </p:grpSp>
      </p:grpSp>
      <p:sp>
        <p:nvSpPr>
          <p:cNvPr id="34" name="Прямоугольник 33"/>
          <p:cNvSpPr/>
          <p:nvPr/>
        </p:nvSpPr>
        <p:spPr>
          <a:xfrm>
            <a:off x="3214678" y="5143512"/>
            <a:ext cx="2714644" cy="642942"/>
          </a:xfrm>
          <a:prstGeom prst="rect">
            <a:avLst/>
          </a:prstGeom>
          <a:noFill/>
          <a:ln>
            <a:solidFill>
              <a:srgbClr val="E10E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214678" y="2643182"/>
            <a:ext cx="2714644" cy="714380"/>
          </a:xfrm>
          <a:prstGeom prst="rect">
            <a:avLst/>
          </a:prstGeom>
          <a:noFill/>
          <a:ln>
            <a:solidFill>
              <a:srgbClr val="E10E0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3588117" y="2659888"/>
            <a:ext cx="2026004" cy="10364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Объективные </a:t>
            </a:r>
          </a:p>
          <a:p>
            <a:pPr algn="ctr"/>
            <a:r>
              <a:rPr lang="ru-RU" sz="1600" dirty="0" smtClean="0">
                <a:solidFill>
                  <a:srgbClr val="003399"/>
                </a:solidFill>
                <a:latin typeface="Dynar" pitchFamily="2" charset="0"/>
              </a:rPr>
              <a:t>материальные</a:t>
            </a: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376115" y="5143512"/>
            <a:ext cx="23635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Энергетические </a:t>
            </a:r>
          </a:p>
          <a:p>
            <a:pPr algn="ctr"/>
            <a:r>
              <a:rPr lang="ru-RU" sz="1600" dirty="0" smtClean="0">
                <a:solidFill>
                  <a:srgbClr val="003399"/>
                </a:solidFill>
                <a:latin typeface="Dynar" pitchFamily="2" charset="0"/>
              </a:rPr>
              <a:t>нематериальные</a:t>
            </a: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grpSp>
        <p:nvGrpSpPr>
          <p:cNvPr id="90" name="Группа 89"/>
          <p:cNvGrpSpPr/>
          <p:nvPr/>
        </p:nvGrpSpPr>
        <p:grpSpPr>
          <a:xfrm>
            <a:off x="6500826" y="2000240"/>
            <a:ext cx="2428892" cy="571504"/>
            <a:chOff x="6500826" y="2000240"/>
            <a:chExt cx="2428892" cy="571504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6500826" y="2000240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6816722" y="2101822"/>
              <a:ext cx="18533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Самоуважение 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6500826" y="2643182"/>
            <a:ext cx="2428892" cy="571504"/>
            <a:chOff x="6500826" y="2643182"/>
            <a:chExt cx="2428892" cy="571504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6500826" y="2643182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572264" y="2686336"/>
              <a:ext cx="2329484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7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Профессиональные</a:t>
              </a:r>
            </a:p>
            <a:p>
              <a:pPr algn="ctr">
                <a:lnSpc>
                  <a:spcPts val="17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умения 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94" name="Группа 93"/>
          <p:cNvGrpSpPr/>
          <p:nvPr/>
        </p:nvGrpSpPr>
        <p:grpSpPr>
          <a:xfrm>
            <a:off x="6500826" y="3286124"/>
            <a:ext cx="2428892" cy="571504"/>
            <a:chOff x="6500826" y="3286124"/>
            <a:chExt cx="2428892" cy="571504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6500826" y="3286124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061064" y="3357562"/>
              <a:ext cx="12971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Оптимизм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95" name="Группа 94"/>
          <p:cNvGrpSpPr/>
          <p:nvPr/>
        </p:nvGrpSpPr>
        <p:grpSpPr>
          <a:xfrm>
            <a:off x="6500826" y="3929066"/>
            <a:ext cx="2428892" cy="571504"/>
            <a:chOff x="6500826" y="3929066"/>
            <a:chExt cx="2428892" cy="571504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6500826" y="3929066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6786578" y="4019608"/>
              <a:ext cx="186781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Самоконтроль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100" name="Группа 99"/>
          <p:cNvGrpSpPr/>
          <p:nvPr/>
        </p:nvGrpSpPr>
        <p:grpSpPr>
          <a:xfrm>
            <a:off x="6500826" y="4572008"/>
            <a:ext cx="2428892" cy="579646"/>
            <a:chOff x="6500826" y="4572008"/>
            <a:chExt cx="2428892" cy="579646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6500826" y="4572008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6999452" y="4572008"/>
              <a:ext cx="1430200" cy="579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Жизненные</a:t>
              </a:r>
            </a:p>
            <a:p>
              <a:pPr algn="ctr"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ценности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102" name="Группа 101"/>
          <p:cNvGrpSpPr/>
          <p:nvPr/>
        </p:nvGrpSpPr>
        <p:grpSpPr>
          <a:xfrm>
            <a:off x="6500826" y="5214950"/>
            <a:ext cx="2428892" cy="571504"/>
            <a:chOff x="6500826" y="5214950"/>
            <a:chExt cx="2428892" cy="571504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6500826" y="5214950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7357202" y="5286388"/>
              <a:ext cx="7152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Вера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</p:grpSp>
      <p:grpSp>
        <p:nvGrpSpPr>
          <p:cNvPr id="103" name="Группа 102"/>
          <p:cNvGrpSpPr/>
          <p:nvPr/>
        </p:nvGrpSpPr>
        <p:grpSpPr>
          <a:xfrm>
            <a:off x="3357554" y="3429000"/>
            <a:ext cx="2428892" cy="1571636"/>
            <a:chOff x="3357554" y="3429000"/>
            <a:chExt cx="2428892" cy="1571636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3357554" y="3429000"/>
              <a:ext cx="2428892" cy="1571636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873270" y="3457992"/>
              <a:ext cx="1369286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Доход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Дом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Транспорт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Одежда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Хобби</a:t>
              </a:r>
            </a:p>
          </p:txBody>
        </p:sp>
      </p:grpSp>
      <p:grpSp>
        <p:nvGrpSpPr>
          <p:cNvPr id="104" name="Группа 103"/>
          <p:cNvGrpSpPr/>
          <p:nvPr/>
        </p:nvGrpSpPr>
        <p:grpSpPr>
          <a:xfrm>
            <a:off x="3357554" y="5857892"/>
            <a:ext cx="2428892" cy="928262"/>
            <a:chOff x="3357554" y="5857892"/>
            <a:chExt cx="2428892" cy="92826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3357554" y="5857892"/>
              <a:ext cx="2428892" cy="857256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739162" y="5862824"/>
              <a:ext cx="1624925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Желания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Цели / Знания</a:t>
              </a:r>
              <a:endParaRPr lang="ru-RU" dirty="0" smtClean="0">
                <a:solidFill>
                  <a:srgbClr val="0070C0"/>
                </a:solidFill>
                <a:latin typeface="Dynar" pitchFamily="2" charset="0"/>
              </a:endParaRP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Время</a:t>
              </a: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285720" y="1992098"/>
            <a:ext cx="2428892" cy="579646"/>
            <a:chOff x="285720" y="1992098"/>
            <a:chExt cx="2428892" cy="579646"/>
          </a:xfrm>
        </p:grpSpPr>
        <p:sp>
          <p:nvSpPr>
            <p:cNvPr id="43" name="TextBox 42"/>
            <p:cNvSpPr txBox="1"/>
            <p:nvPr/>
          </p:nvSpPr>
          <p:spPr>
            <a:xfrm>
              <a:off x="750684" y="1992098"/>
              <a:ext cx="1463862" cy="5796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Социальная</a:t>
              </a:r>
            </a:p>
            <a:p>
              <a:pPr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поддержка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85720" y="2000240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285720" y="2643182"/>
            <a:ext cx="2428892" cy="571504"/>
            <a:chOff x="285720" y="2643182"/>
            <a:chExt cx="2428892" cy="571504"/>
          </a:xfrm>
        </p:grpSpPr>
        <p:sp>
          <p:nvSpPr>
            <p:cNvPr id="44" name="TextBox 43"/>
            <p:cNvSpPr txBox="1"/>
            <p:nvPr/>
          </p:nvSpPr>
          <p:spPr>
            <a:xfrm>
              <a:off x="1025077" y="2723676"/>
              <a:ext cx="832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Семья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285720" y="2643182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285720" y="3929066"/>
            <a:ext cx="2428892" cy="571504"/>
            <a:chOff x="285720" y="3929066"/>
            <a:chExt cx="2428892" cy="571504"/>
          </a:xfrm>
        </p:grpSpPr>
        <p:sp>
          <p:nvSpPr>
            <p:cNvPr id="47" name="TextBox 46"/>
            <p:cNvSpPr txBox="1"/>
            <p:nvPr/>
          </p:nvSpPr>
          <p:spPr>
            <a:xfrm>
              <a:off x="1000100" y="4000504"/>
              <a:ext cx="103105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Работа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85720" y="3929066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285720" y="3286124"/>
            <a:ext cx="2428892" cy="571504"/>
            <a:chOff x="285720" y="3286124"/>
            <a:chExt cx="2428892" cy="571504"/>
          </a:xfrm>
        </p:grpSpPr>
        <p:sp>
          <p:nvSpPr>
            <p:cNvPr id="46" name="TextBox 45"/>
            <p:cNvSpPr txBox="1"/>
            <p:nvPr/>
          </p:nvSpPr>
          <p:spPr>
            <a:xfrm>
              <a:off x="998998" y="3387706"/>
              <a:ext cx="9573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Друзья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85720" y="3286124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2714612" y="1673194"/>
            <a:ext cx="257196" cy="3214710"/>
            <a:chOff x="2714612" y="1673194"/>
            <a:chExt cx="257196" cy="3214710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 rot="5400000">
              <a:off x="1363659" y="3279755"/>
              <a:ext cx="3214710" cy="1588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Группа 78"/>
            <p:cNvGrpSpPr/>
            <p:nvPr/>
          </p:nvGrpSpPr>
          <p:grpSpPr>
            <a:xfrm>
              <a:off x="2714612" y="2285992"/>
              <a:ext cx="252001" cy="2598275"/>
              <a:chOff x="2714612" y="2285992"/>
              <a:chExt cx="252001" cy="2598275"/>
            </a:xfrm>
          </p:grpSpPr>
          <p:cxnSp>
            <p:nvCxnSpPr>
              <p:cNvPr id="62" name="Прямая соединительная линия 61"/>
              <p:cNvCxnSpPr/>
              <p:nvPr/>
            </p:nvCxnSpPr>
            <p:spPr>
              <a:xfrm rot="10800000">
                <a:off x="2714613" y="2285992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единительная линия 74"/>
              <p:cNvCxnSpPr/>
              <p:nvPr/>
            </p:nvCxnSpPr>
            <p:spPr>
              <a:xfrm rot="10800000">
                <a:off x="2714612" y="2928934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10800000">
                <a:off x="2714613" y="3571876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 rot="10800000">
                <a:off x="2714612" y="4214818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/>
              <p:cNvCxnSpPr/>
              <p:nvPr/>
            </p:nvCxnSpPr>
            <p:spPr>
              <a:xfrm rot="10800000">
                <a:off x="2714612" y="4882679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Группа 88"/>
          <p:cNvGrpSpPr/>
          <p:nvPr/>
        </p:nvGrpSpPr>
        <p:grpSpPr>
          <a:xfrm>
            <a:off x="285720" y="4572008"/>
            <a:ext cx="2500330" cy="571504"/>
            <a:chOff x="285720" y="4572008"/>
            <a:chExt cx="2500330" cy="571504"/>
          </a:xfrm>
        </p:grpSpPr>
        <p:sp>
          <p:nvSpPr>
            <p:cNvPr id="48" name="TextBox 47"/>
            <p:cNvSpPr txBox="1"/>
            <p:nvPr/>
          </p:nvSpPr>
          <p:spPr>
            <a:xfrm>
              <a:off x="294662" y="4643446"/>
              <a:ext cx="249138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Социальный статус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85720" y="4572008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6237934" y="1696220"/>
            <a:ext cx="252001" cy="3169949"/>
            <a:chOff x="6237934" y="1696220"/>
            <a:chExt cx="252001" cy="3169949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4655998" y="3279426"/>
              <a:ext cx="3168000" cy="1588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3" name="Группа 82"/>
            <p:cNvGrpSpPr/>
            <p:nvPr/>
          </p:nvGrpSpPr>
          <p:grpSpPr>
            <a:xfrm>
              <a:off x="6237934" y="2267894"/>
              <a:ext cx="252001" cy="2598275"/>
              <a:chOff x="2714612" y="2285992"/>
              <a:chExt cx="252001" cy="2598275"/>
            </a:xfrm>
          </p:grpSpPr>
          <p:cxnSp>
            <p:nvCxnSpPr>
              <p:cNvPr id="84" name="Прямая соединительная линия 83"/>
              <p:cNvCxnSpPr/>
              <p:nvPr/>
            </p:nvCxnSpPr>
            <p:spPr>
              <a:xfrm rot="10800000">
                <a:off x="2714613" y="2285992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 rot="10800000">
                <a:off x="2714612" y="2928934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/>
              <p:nvPr/>
            </p:nvCxnSpPr>
            <p:spPr>
              <a:xfrm rot="10800000">
                <a:off x="2714613" y="3571876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Прямая соединительная линия 86"/>
              <p:cNvCxnSpPr/>
              <p:nvPr/>
            </p:nvCxnSpPr>
            <p:spPr>
              <a:xfrm rot="10800000">
                <a:off x="2714612" y="4214818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Прямая соединительная линия 87"/>
              <p:cNvCxnSpPr/>
              <p:nvPr/>
            </p:nvCxnSpPr>
            <p:spPr>
              <a:xfrm rot="10800000">
                <a:off x="2714612" y="4882679"/>
                <a:ext cx="252000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93" name="Прямая соединительная линия 92"/>
          <p:cNvCxnSpPr/>
          <p:nvPr/>
        </p:nvCxnSpPr>
        <p:spPr>
          <a:xfrm rot="16200000" flipH="1">
            <a:off x="3715538" y="1429530"/>
            <a:ext cx="714380" cy="569916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>
            <a:stCxn id="17" idx="1"/>
            <a:endCxn id="19" idx="0"/>
          </p:cNvCxnSpPr>
          <p:nvPr/>
        </p:nvCxnSpPr>
        <p:spPr>
          <a:xfrm flipH="1">
            <a:off x="4512771" y="1268116"/>
            <a:ext cx="630733" cy="770525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Группа 120"/>
          <p:cNvGrpSpPr/>
          <p:nvPr/>
        </p:nvGrpSpPr>
        <p:grpSpPr>
          <a:xfrm>
            <a:off x="5929322" y="3000372"/>
            <a:ext cx="143670" cy="2501918"/>
            <a:chOff x="5929322" y="3000372"/>
            <a:chExt cx="143670" cy="2501918"/>
          </a:xfrm>
        </p:grpSpPr>
        <p:cxnSp>
          <p:nvCxnSpPr>
            <p:cNvPr id="110" name="Прямая соединительная линия 109"/>
            <p:cNvCxnSpPr/>
            <p:nvPr/>
          </p:nvCxnSpPr>
          <p:spPr>
            <a:xfrm rot="5400000">
              <a:off x="4822033" y="4249743"/>
              <a:ext cx="2500330" cy="1588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>
              <a:off x="5929322" y="3000372"/>
              <a:ext cx="142429" cy="1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/>
            <p:cNvCxnSpPr/>
            <p:nvPr/>
          </p:nvCxnSpPr>
          <p:spPr>
            <a:xfrm>
              <a:off x="5929322" y="5500702"/>
              <a:ext cx="142876" cy="1588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Прямоугольник 104"/>
          <p:cNvSpPr/>
          <p:nvPr/>
        </p:nvSpPr>
        <p:spPr>
          <a:xfrm>
            <a:off x="1025077" y="260134"/>
            <a:ext cx="646624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3399"/>
                </a:solidFill>
                <a:latin typeface="Dynar" pitchFamily="2" charset="0"/>
              </a:rPr>
              <a:t>Классификация </a:t>
            </a:r>
            <a:r>
              <a:rPr lang="ru-RU" sz="2800" dirty="0">
                <a:solidFill>
                  <a:srgbClr val="003399"/>
                </a:solidFill>
                <a:latin typeface="Dynar" pitchFamily="2" charset="0"/>
              </a:rPr>
              <a:t>ресурсов по </a:t>
            </a:r>
            <a:r>
              <a:rPr lang="ru-RU" sz="2800" dirty="0" err="1">
                <a:solidFill>
                  <a:srgbClr val="003399"/>
                </a:solidFill>
                <a:latin typeface="Dynar" pitchFamily="2" charset="0"/>
              </a:rPr>
              <a:t>Хобфоллу</a:t>
            </a:r>
            <a:endParaRPr lang="ru-RU" sz="2800" dirty="0">
              <a:solidFill>
                <a:srgbClr val="003399"/>
              </a:solidFill>
            </a:endParaRPr>
          </a:p>
          <a:p>
            <a:pPr lvl="0" algn="ctr"/>
            <a:endParaRPr lang="ru-RU" sz="2800" dirty="0" smtClean="0">
              <a:solidFill>
                <a:srgbClr val="003399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2" name="Группа 111"/>
          <p:cNvGrpSpPr/>
          <p:nvPr/>
        </p:nvGrpSpPr>
        <p:grpSpPr>
          <a:xfrm>
            <a:off x="0" y="0"/>
            <a:ext cx="9144000" cy="5429264"/>
            <a:chOff x="0" y="0"/>
            <a:chExt cx="9144000" cy="542926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2571736" y="285728"/>
              <a:ext cx="3732689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</a:rPr>
                <a:t>Внешние        </a:t>
              </a:r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</a:rPr>
                <a:t>  Внутренние</a:t>
              </a:r>
              <a:endParaRPr lang="ru-RU" sz="2400" dirty="0" smtClean="0">
                <a:solidFill>
                  <a:srgbClr val="C00000"/>
                </a:solidFill>
                <a:latin typeface="Dynar" pitchFamily="2" charset="0"/>
              </a:endParaRPr>
            </a:p>
            <a:p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</a:rPr>
                <a:t>         </a:t>
              </a:r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</a:rPr>
                <a:t> 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по 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Хобфоллу</a:t>
              </a:r>
              <a:endParaRPr lang="ru-RU" sz="2000" dirty="0" smtClean="0">
                <a:solidFill>
                  <a:srgbClr val="003399"/>
                </a:solidFill>
              </a:endParaRPr>
            </a:p>
            <a:p>
              <a:endParaRPr lang="ru-RU" sz="2400" dirty="0">
                <a:solidFill>
                  <a:srgbClr val="C00000"/>
                </a:solidFill>
              </a:endParaRPr>
            </a:p>
          </p:txBody>
        </p:sp>
        <p:sp>
          <p:nvSpPr>
            <p:cNvPr id="18" name="Двойная стрелка влево/вправо 17"/>
            <p:cNvSpPr/>
            <p:nvPr/>
          </p:nvSpPr>
          <p:spPr>
            <a:xfrm>
              <a:off x="4010770" y="459426"/>
              <a:ext cx="500066" cy="214314"/>
            </a:xfrm>
            <a:prstGeom prst="leftRightArrow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9" name="Группа 26"/>
            <p:cNvGrpSpPr/>
            <p:nvPr/>
          </p:nvGrpSpPr>
          <p:grpSpPr>
            <a:xfrm>
              <a:off x="428596" y="1071546"/>
              <a:ext cx="7929618" cy="1428760"/>
              <a:chOff x="428596" y="961707"/>
              <a:chExt cx="7929618" cy="1428760"/>
            </a:xfrm>
          </p:grpSpPr>
          <p:grpSp>
            <p:nvGrpSpPr>
              <p:cNvPr id="72" name="Группа 19"/>
              <p:cNvGrpSpPr/>
              <p:nvPr/>
            </p:nvGrpSpPr>
            <p:grpSpPr>
              <a:xfrm>
                <a:off x="3500430" y="1928802"/>
                <a:ext cx="1928826" cy="461665"/>
                <a:chOff x="3500430" y="2071678"/>
                <a:chExt cx="1928826" cy="461665"/>
              </a:xfrm>
            </p:grpSpPr>
            <p:sp>
              <p:nvSpPr>
                <p:cNvPr id="80" name="Прямоугольник 79"/>
                <p:cNvSpPr/>
                <p:nvPr/>
              </p:nvSpPr>
              <p:spPr>
                <a:xfrm>
                  <a:off x="3500430" y="2071678"/>
                  <a:ext cx="1928826" cy="428628"/>
                </a:xfrm>
                <a:prstGeom prst="rect">
                  <a:avLst/>
                </a:prstGeom>
                <a:solidFill>
                  <a:srgbClr val="E10E09"/>
                </a:solidFill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81" name="Прямоугольник 80"/>
                <p:cNvSpPr/>
                <p:nvPr/>
              </p:nvSpPr>
              <p:spPr>
                <a:xfrm>
                  <a:off x="3667724" y="2071678"/>
                  <a:ext cx="1547218" cy="461665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ru-RU" sz="2400" dirty="0" smtClean="0">
                      <a:solidFill>
                        <a:schemeClr val="bg1"/>
                      </a:solidFill>
                      <a:latin typeface="Dynar" pitchFamily="2" charset="0"/>
                    </a:rPr>
                    <a:t>РЕСУРСЫ </a:t>
                  </a:r>
                  <a:endParaRPr lang="ru-RU" sz="24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3" name="Группа 25"/>
              <p:cNvGrpSpPr/>
              <p:nvPr/>
            </p:nvGrpSpPr>
            <p:grpSpPr>
              <a:xfrm>
                <a:off x="428596" y="961707"/>
                <a:ext cx="7929618" cy="1415772"/>
                <a:chOff x="428596" y="961707"/>
                <a:chExt cx="7929618" cy="1415772"/>
              </a:xfrm>
            </p:grpSpPr>
            <p:grpSp>
              <p:nvGrpSpPr>
                <p:cNvPr id="74" name="Группа 24"/>
                <p:cNvGrpSpPr/>
                <p:nvPr/>
              </p:nvGrpSpPr>
              <p:grpSpPr>
                <a:xfrm>
                  <a:off x="428596" y="986837"/>
                  <a:ext cx="3286148" cy="1117878"/>
                  <a:chOff x="428596" y="986837"/>
                  <a:chExt cx="3286148" cy="1117878"/>
                </a:xfrm>
              </p:grpSpPr>
              <p:sp>
                <p:nvSpPr>
                  <p:cNvPr id="78" name="Прямоугольник 77"/>
                  <p:cNvSpPr/>
                  <p:nvPr/>
                </p:nvSpPr>
                <p:spPr>
                  <a:xfrm>
                    <a:off x="500034" y="1000107"/>
                    <a:ext cx="3214710" cy="1104608"/>
                  </a:xfrm>
                  <a:prstGeom prst="rect">
                    <a:avLst/>
                  </a:prstGeom>
                  <a:noFill/>
                  <a:ln>
                    <a:solidFill>
                      <a:srgbClr val="E10E0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79" name="Прямоугольник 78"/>
                  <p:cNvSpPr/>
                  <p:nvPr/>
                </p:nvSpPr>
                <p:spPr>
                  <a:xfrm>
                    <a:off x="428596" y="986837"/>
                    <a:ext cx="3272468" cy="1046440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ru-RU" sz="2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Средовые</a:t>
                    </a:r>
                  </a:p>
                  <a:p>
                    <a:pPr algn="ctr"/>
                    <a:r>
                      <a:rPr lang="ru-RU" sz="2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(социальные)</a:t>
                    </a:r>
                  </a:p>
                  <a:p>
                    <a:pPr algn="ctr"/>
                    <a:r>
                      <a:rPr lang="ru-RU" sz="1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доступная помощь для личности</a:t>
                    </a:r>
                    <a:endParaRPr lang="ru-RU" sz="1400" dirty="0">
                      <a:solidFill>
                        <a:srgbClr val="003399"/>
                      </a:solidFill>
                    </a:endParaRPr>
                  </a:p>
                </p:txBody>
              </p:sp>
            </p:grpSp>
            <p:grpSp>
              <p:nvGrpSpPr>
                <p:cNvPr id="75" name="Группа 23"/>
                <p:cNvGrpSpPr/>
                <p:nvPr/>
              </p:nvGrpSpPr>
              <p:grpSpPr>
                <a:xfrm>
                  <a:off x="5214942" y="961707"/>
                  <a:ext cx="3143272" cy="1415772"/>
                  <a:chOff x="5214942" y="961707"/>
                  <a:chExt cx="3143272" cy="1415772"/>
                </a:xfrm>
              </p:grpSpPr>
              <p:sp>
                <p:nvSpPr>
                  <p:cNvPr id="76" name="Прямоугольник 75"/>
                  <p:cNvSpPr/>
                  <p:nvPr/>
                </p:nvSpPr>
                <p:spPr>
                  <a:xfrm>
                    <a:off x="5214942" y="1000107"/>
                    <a:ext cx="3143272" cy="1033170"/>
                  </a:xfrm>
                  <a:prstGeom prst="rect">
                    <a:avLst/>
                  </a:prstGeom>
                  <a:noFill/>
                  <a:ln>
                    <a:solidFill>
                      <a:srgbClr val="E10E0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77" name="Прямоугольник 76"/>
                  <p:cNvSpPr/>
                  <p:nvPr/>
                </p:nvSpPr>
                <p:spPr>
                  <a:xfrm>
                    <a:off x="5357818" y="961707"/>
                    <a:ext cx="2932213" cy="1415772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pPr algn="ctr"/>
                    <a:r>
                      <a:rPr lang="ru-RU" sz="2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Личностные</a:t>
                    </a:r>
                  </a:p>
                  <a:p>
                    <a:pPr algn="ctr"/>
                    <a:r>
                      <a:rPr lang="ru-RU" sz="2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(психологические)</a:t>
                    </a:r>
                  </a:p>
                  <a:p>
                    <a:pPr algn="ctr"/>
                    <a:r>
                      <a:rPr lang="ru-RU" sz="14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навыки и способности человека</a:t>
                    </a:r>
                  </a:p>
                  <a:p>
                    <a:pPr algn="ctr"/>
                    <a:endParaRPr lang="ru-RU" sz="2400" dirty="0">
                      <a:solidFill>
                        <a:srgbClr val="003399"/>
                      </a:solidFill>
                    </a:endParaRPr>
                  </a:p>
                </p:txBody>
              </p:sp>
            </p:grpSp>
          </p:grpSp>
        </p:grpSp>
        <p:sp>
          <p:nvSpPr>
            <p:cNvPr id="30" name="TextBox 29"/>
            <p:cNvSpPr txBox="1"/>
            <p:nvPr/>
          </p:nvSpPr>
          <p:spPr>
            <a:xfrm>
              <a:off x="285720" y="2563602"/>
              <a:ext cx="2390398" cy="8233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Инструментальная </a:t>
              </a:r>
            </a:p>
            <a:p>
              <a:pPr algn="ctr">
                <a:lnSpc>
                  <a:spcPts val="1900"/>
                </a:lnSpc>
              </a:pPr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помощь</a:t>
              </a:r>
            </a:p>
            <a:p>
              <a:pPr algn="ctr">
                <a:lnSpc>
                  <a:spcPts val="1900"/>
                </a:lnSpc>
              </a:pPr>
              <a:r>
                <a:rPr lang="ru-RU" sz="1600" dirty="0" smtClean="0">
                  <a:solidFill>
                    <a:srgbClr val="0070C0"/>
                  </a:solidFill>
                  <a:latin typeface="Dynar" pitchFamily="2" charset="0"/>
                </a:rPr>
                <a:t>(</a:t>
              </a:r>
              <a:r>
                <a:rPr lang="ru-RU" sz="1400" dirty="0" smtClean="0">
                  <a:solidFill>
                    <a:srgbClr val="0070C0"/>
                  </a:solidFill>
                  <a:latin typeface="Dynar" pitchFamily="2" charset="0"/>
                </a:rPr>
                <a:t>практические навыки)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65194" y="4010778"/>
              <a:ext cx="185339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Эмоциональная</a:t>
              </a:r>
            </a:p>
            <a:p>
              <a:pPr algn="ctr"/>
              <a:r>
                <a:rPr lang="ru-RU" dirty="0" smtClean="0">
                  <a:solidFill>
                    <a:srgbClr val="0070C0"/>
                  </a:solidFill>
                  <a:latin typeface="Dynar" pitchFamily="2" charset="0"/>
                </a:rPr>
                <a:t>помощь</a:t>
              </a:r>
              <a:endParaRPr lang="ru-RU" dirty="0">
                <a:solidFill>
                  <a:srgbClr val="0070C0"/>
                </a:solidFill>
                <a:latin typeface="Dynar" pitchFamily="2" charset="0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85720" y="2571744"/>
              <a:ext cx="2428892" cy="785818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99" name="Группа 98"/>
            <p:cNvGrpSpPr/>
            <p:nvPr/>
          </p:nvGrpSpPr>
          <p:grpSpPr>
            <a:xfrm>
              <a:off x="285720" y="3429000"/>
              <a:ext cx="2428892" cy="571504"/>
              <a:chOff x="285720" y="3571876"/>
              <a:chExt cx="2428892" cy="571504"/>
            </a:xfrm>
          </p:grpSpPr>
          <p:sp>
            <p:nvSpPr>
              <p:cNvPr id="31" name="TextBox 30"/>
              <p:cNvSpPr txBox="1"/>
              <p:nvPr/>
            </p:nvSpPr>
            <p:spPr>
              <a:xfrm>
                <a:off x="357158" y="3662644"/>
                <a:ext cx="227658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dirty="0" smtClean="0">
                    <a:solidFill>
                      <a:srgbClr val="0070C0"/>
                    </a:solidFill>
                    <a:latin typeface="Dynar" pitchFamily="2" charset="0"/>
                  </a:rPr>
                  <a:t>Моральная помощь</a:t>
                </a:r>
                <a:endParaRPr lang="ru-RU" dirty="0">
                  <a:solidFill>
                    <a:srgbClr val="0070C0"/>
                  </a:solidFill>
                  <a:latin typeface="Dynar" pitchFamily="2" charset="0"/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285720" y="3571876"/>
                <a:ext cx="2428892" cy="571504"/>
              </a:xfrm>
              <a:prstGeom prst="rect">
                <a:avLst/>
              </a:prstGeom>
              <a:noFill/>
              <a:ln>
                <a:solidFill>
                  <a:srgbClr val="00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100" name="Группа 99"/>
            <p:cNvGrpSpPr/>
            <p:nvPr/>
          </p:nvGrpSpPr>
          <p:grpSpPr>
            <a:xfrm>
              <a:off x="285720" y="4714884"/>
              <a:ext cx="2428892" cy="714380"/>
              <a:chOff x="285720" y="4857760"/>
              <a:chExt cx="2428892" cy="714380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597254" y="4857760"/>
                <a:ext cx="1821332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dirty="0" smtClean="0">
                    <a:solidFill>
                      <a:srgbClr val="0070C0"/>
                    </a:solidFill>
                    <a:latin typeface="Dynar" pitchFamily="2" charset="0"/>
                  </a:rPr>
                  <a:t>Материальное</a:t>
                </a:r>
              </a:p>
              <a:p>
                <a:pPr algn="ctr"/>
                <a:r>
                  <a:rPr lang="ru-RU" dirty="0" smtClean="0">
                    <a:solidFill>
                      <a:srgbClr val="0070C0"/>
                    </a:solidFill>
                    <a:latin typeface="Dynar" pitchFamily="2" charset="0"/>
                  </a:rPr>
                  <a:t>обеспечение</a:t>
                </a:r>
                <a:endParaRPr lang="ru-RU" dirty="0">
                  <a:solidFill>
                    <a:srgbClr val="0070C0"/>
                  </a:solidFill>
                  <a:latin typeface="Dynar" pitchFamily="2" charset="0"/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285720" y="4857760"/>
                <a:ext cx="2428892" cy="714380"/>
              </a:xfrm>
              <a:prstGeom prst="rect">
                <a:avLst/>
              </a:prstGeom>
              <a:noFill/>
              <a:ln>
                <a:solidFill>
                  <a:srgbClr val="00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48" name="Прямоугольник 47"/>
            <p:cNvSpPr/>
            <p:nvPr/>
          </p:nvSpPr>
          <p:spPr>
            <a:xfrm>
              <a:off x="285720" y="4071942"/>
              <a:ext cx="2428892" cy="571504"/>
            </a:xfrm>
            <a:prstGeom prst="rect">
              <a:avLst/>
            </a:prstGeom>
            <a:noFill/>
            <a:ln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49" name="Группа 79"/>
            <p:cNvGrpSpPr/>
            <p:nvPr/>
          </p:nvGrpSpPr>
          <p:grpSpPr>
            <a:xfrm>
              <a:off x="2729684" y="2214554"/>
              <a:ext cx="260632" cy="2787670"/>
              <a:chOff x="2714612" y="1673194"/>
              <a:chExt cx="260632" cy="2787670"/>
            </a:xfrm>
          </p:grpSpPr>
          <p:cxnSp>
            <p:nvCxnSpPr>
              <p:cNvPr id="65" name="Прямая соединительная линия 59"/>
              <p:cNvCxnSpPr/>
              <p:nvPr/>
            </p:nvCxnSpPr>
            <p:spPr>
              <a:xfrm rot="16200000" flipH="1">
                <a:off x="1567925" y="3051957"/>
                <a:ext cx="2786082" cy="28556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Группа 78"/>
              <p:cNvGrpSpPr/>
              <p:nvPr/>
            </p:nvGrpSpPr>
            <p:grpSpPr>
              <a:xfrm>
                <a:off x="2714612" y="2385985"/>
                <a:ext cx="257024" cy="2074879"/>
                <a:chOff x="2714612" y="2385985"/>
                <a:chExt cx="257024" cy="2074879"/>
              </a:xfrm>
            </p:grpSpPr>
            <p:cxnSp>
              <p:nvCxnSpPr>
                <p:cNvPr id="67" name="Прямая соединительная линия 61"/>
                <p:cNvCxnSpPr/>
                <p:nvPr/>
              </p:nvCxnSpPr>
              <p:spPr>
                <a:xfrm rot="10800000">
                  <a:off x="2714613" y="2385985"/>
                  <a:ext cx="252000" cy="1588"/>
                </a:xfrm>
                <a:prstGeom prst="line">
                  <a:avLst/>
                </a:prstGeom>
                <a:ln>
                  <a:solidFill>
                    <a:srgbClr val="E10E0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Прямая соединительная линия 67"/>
                <p:cNvCxnSpPr/>
                <p:nvPr/>
              </p:nvCxnSpPr>
              <p:spPr>
                <a:xfrm rot="10800000">
                  <a:off x="2714612" y="3171803"/>
                  <a:ext cx="252000" cy="1588"/>
                </a:xfrm>
                <a:prstGeom prst="line">
                  <a:avLst/>
                </a:prstGeom>
                <a:ln>
                  <a:solidFill>
                    <a:srgbClr val="E10E0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Прямая соединительная линия 68"/>
                <p:cNvCxnSpPr/>
                <p:nvPr/>
              </p:nvCxnSpPr>
              <p:spPr>
                <a:xfrm rot="10800000">
                  <a:off x="2714613" y="3814746"/>
                  <a:ext cx="252000" cy="1588"/>
                </a:xfrm>
                <a:prstGeom prst="line">
                  <a:avLst/>
                </a:prstGeom>
                <a:ln>
                  <a:solidFill>
                    <a:srgbClr val="E10E0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Прямая соединительная линия 70"/>
                <p:cNvCxnSpPr/>
                <p:nvPr/>
              </p:nvCxnSpPr>
              <p:spPr>
                <a:xfrm rot="10800000">
                  <a:off x="2719636" y="4459276"/>
                  <a:ext cx="252000" cy="1588"/>
                </a:xfrm>
                <a:prstGeom prst="line">
                  <a:avLst/>
                </a:prstGeom>
                <a:ln>
                  <a:solidFill>
                    <a:srgbClr val="E10E09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11" name="Группа 110"/>
            <p:cNvGrpSpPr/>
            <p:nvPr/>
          </p:nvGrpSpPr>
          <p:grpSpPr>
            <a:xfrm>
              <a:off x="6237934" y="2143910"/>
              <a:ext cx="2691784" cy="2570974"/>
              <a:chOff x="6237934" y="2143910"/>
              <a:chExt cx="2691784" cy="2570974"/>
            </a:xfrm>
          </p:grpSpPr>
          <p:cxnSp>
            <p:nvCxnSpPr>
              <p:cNvPr id="58" name="Прямая соединительная линия 57"/>
              <p:cNvCxnSpPr/>
              <p:nvPr/>
            </p:nvCxnSpPr>
            <p:spPr>
              <a:xfrm rot="5400000">
                <a:off x="5100338" y="3286124"/>
                <a:ext cx="2286016" cy="1588"/>
              </a:xfrm>
              <a:prstGeom prst="line">
                <a:avLst/>
              </a:prstGeom>
              <a:ln>
                <a:solidFill>
                  <a:srgbClr val="E10E0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0" name="Группа 109"/>
              <p:cNvGrpSpPr/>
              <p:nvPr/>
            </p:nvGrpSpPr>
            <p:grpSpPr>
              <a:xfrm>
                <a:off x="6237934" y="2500306"/>
                <a:ext cx="2691784" cy="2214578"/>
                <a:chOff x="6237934" y="2500306"/>
                <a:chExt cx="2691784" cy="2214578"/>
              </a:xfrm>
            </p:grpSpPr>
            <p:grpSp>
              <p:nvGrpSpPr>
                <p:cNvPr id="105" name="Группа 104"/>
                <p:cNvGrpSpPr/>
                <p:nvPr/>
              </p:nvGrpSpPr>
              <p:grpSpPr>
                <a:xfrm>
                  <a:off x="6500826" y="2500306"/>
                  <a:ext cx="2428892" cy="2214578"/>
                  <a:chOff x="6500826" y="2500306"/>
                  <a:chExt cx="2428892" cy="2214578"/>
                </a:xfrm>
              </p:grpSpPr>
              <p:sp>
                <p:nvSpPr>
                  <p:cNvPr id="29" name="Прямоугольник 28"/>
                  <p:cNvSpPr/>
                  <p:nvPr/>
                </p:nvSpPr>
                <p:spPr>
                  <a:xfrm>
                    <a:off x="6500826" y="2500306"/>
                    <a:ext cx="2428892" cy="928694"/>
                  </a:xfrm>
                  <a:prstGeom prst="rect">
                    <a:avLst/>
                  </a:prstGeom>
                  <a:noFill/>
                  <a:ln>
                    <a:solidFill>
                      <a:srgbClr val="003399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dirty="0"/>
                  </a:p>
                </p:txBody>
              </p:sp>
              <p:sp>
                <p:nvSpPr>
                  <p:cNvPr id="37" name="TextBox 36"/>
                  <p:cNvSpPr txBox="1"/>
                  <p:nvPr/>
                </p:nvSpPr>
                <p:spPr>
                  <a:xfrm>
                    <a:off x="6929454" y="2500306"/>
                    <a:ext cx="1678023" cy="86946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ru-RU" dirty="0" smtClean="0">
                        <a:solidFill>
                          <a:srgbClr val="0070C0"/>
                        </a:solidFill>
                        <a:latin typeface="Dynar" pitchFamily="2" charset="0"/>
                      </a:rPr>
                      <a:t> Психические</a:t>
                    </a:r>
                    <a:endParaRPr lang="ru-RU" sz="200" dirty="0" smtClean="0">
                      <a:solidFill>
                        <a:srgbClr val="0070C0"/>
                      </a:solidFill>
                      <a:latin typeface="Dynar" pitchFamily="2" charset="0"/>
                    </a:endParaRPr>
                  </a:p>
                  <a:p>
                    <a:pPr algn="ctr">
                      <a:lnSpc>
                        <a:spcPts val="130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  <a:latin typeface="Dynar" pitchFamily="2" charset="0"/>
                      </a:rPr>
                      <a:t>индивидуальные </a:t>
                    </a:r>
                  </a:p>
                  <a:p>
                    <a:pPr algn="ctr">
                      <a:lnSpc>
                        <a:spcPts val="130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  <a:latin typeface="Dynar" pitchFamily="2" charset="0"/>
                      </a:rPr>
                      <a:t>психические</a:t>
                    </a:r>
                  </a:p>
                  <a:p>
                    <a:pPr algn="ctr">
                      <a:lnSpc>
                        <a:spcPts val="1300"/>
                      </a:lnSpc>
                    </a:pPr>
                    <a:r>
                      <a:rPr lang="ru-RU" sz="1400" dirty="0" smtClean="0">
                        <a:solidFill>
                          <a:srgbClr val="0070C0"/>
                        </a:solidFill>
                        <a:latin typeface="Dynar" pitchFamily="2" charset="0"/>
                      </a:rPr>
                      <a:t> особенности</a:t>
                    </a:r>
                    <a:r>
                      <a:rPr lang="ru-RU" dirty="0" smtClean="0">
                        <a:solidFill>
                          <a:srgbClr val="0070C0"/>
                        </a:solidFill>
                        <a:latin typeface="Dynar" pitchFamily="2" charset="0"/>
                      </a:rPr>
                      <a:t> </a:t>
                    </a:r>
                    <a:endParaRPr lang="ru-RU" dirty="0">
                      <a:solidFill>
                        <a:srgbClr val="0070C0"/>
                      </a:solidFill>
                      <a:latin typeface="Dynar" pitchFamily="2" charset="0"/>
                    </a:endParaRPr>
                  </a:p>
                </p:txBody>
              </p:sp>
              <p:grpSp>
                <p:nvGrpSpPr>
                  <p:cNvPr id="103" name="Группа 102"/>
                  <p:cNvGrpSpPr/>
                  <p:nvPr/>
                </p:nvGrpSpPr>
                <p:grpSpPr>
                  <a:xfrm>
                    <a:off x="6500826" y="3500438"/>
                    <a:ext cx="2428892" cy="571504"/>
                    <a:chOff x="6500826" y="3143248"/>
                    <a:chExt cx="2428892" cy="571504"/>
                  </a:xfrm>
                </p:grpSpPr>
                <p:sp>
                  <p:nvSpPr>
                    <p:cNvPr id="28" name="Прямоугольник 27"/>
                    <p:cNvSpPr/>
                    <p:nvPr/>
                  </p:nvSpPr>
                  <p:spPr>
                    <a:xfrm>
                      <a:off x="6500826" y="3143248"/>
                      <a:ext cx="2428892" cy="571504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3399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38" name="TextBox 37"/>
                    <p:cNvSpPr txBox="1"/>
                    <p:nvPr/>
                  </p:nvSpPr>
                  <p:spPr>
                    <a:xfrm>
                      <a:off x="6545369" y="3279465"/>
                      <a:ext cx="2329484" cy="31034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dirty="0" smtClean="0">
                          <a:solidFill>
                            <a:srgbClr val="0070C0"/>
                          </a:solidFill>
                          <a:latin typeface="Dynar" pitchFamily="2" charset="0"/>
                        </a:rPr>
                        <a:t>Профессиональные</a:t>
                      </a:r>
                    </a:p>
                  </p:txBody>
                </p:sp>
              </p:grpSp>
              <p:grpSp>
                <p:nvGrpSpPr>
                  <p:cNvPr id="104" name="Группа 103"/>
                  <p:cNvGrpSpPr/>
                  <p:nvPr/>
                </p:nvGrpSpPr>
                <p:grpSpPr>
                  <a:xfrm>
                    <a:off x="6500826" y="4143380"/>
                    <a:ext cx="2428892" cy="571504"/>
                    <a:chOff x="6500826" y="3786190"/>
                    <a:chExt cx="2428892" cy="571504"/>
                  </a:xfrm>
                </p:grpSpPr>
                <p:sp>
                  <p:nvSpPr>
                    <p:cNvPr id="27" name="Прямоугольник 26"/>
                    <p:cNvSpPr/>
                    <p:nvPr/>
                  </p:nvSpPr>
                  <p:spPr>
                    <a:xfrm>
                      <a:off x="6500826" y="3786190"/>
                      <a:ext cx="2428892" cy="571504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003399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 dirty="0"/>
                    </a:p>
                  </p:txBody>
                </p:sp>
                <p:sp>
                  <p:nvSpPr>
                    <p:cNvPr id="39" name="TextBox 38"/>
                    <p:cNvSpPr txBox="1"/>
                    <p:nvPr/>
                  </p:nvSpPr>
                  <p:spPr>
                    <a:xfrm>
                      <a:off x="6998309" y="3884523"/>
                      <a:ext cx="1503938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  <a:latin typeface="Dynar" pitchFamily="2" charset="0"/>
                        </a:rPr>
                        <a:t>Физические </a:t>
                      </a:r>
                      <a:endParaRPr lang="ru-RU" dirty="0">
                        <a:solidFill>
                          <a:srgbClr val="0070C0"/>
                        </a:solidFill>
                        <a:latin typeface="Dynar" pitchFamily="2" charset="0"/>
                      </a:endParaRPr>
                    </a:p>
                  </p:txBody>
                </p:sp>
              </p:grpSp>
            </p:grpSp>
            <p:grpSp>
              <p:nvGrpSpPr>
                <p:cNvPr id="59" name="Группа 82"/>
                <p:cNvGrpSpPr/>
                <p:nvPr/>
              </p:nvGrpSpPr>
              <p:grpSpPr>
                <a:xfrm>
                  <a:off x="6237934" y="2927346"/>
                  <a:ext cx="252001" cy="1501785"/>
                  <a:chOff x="2714612" y="2498548"/>
                  <a:chExt cx="252001" cy="1501785"/>
                </a:xfrm>
              </p:grpSpPr>
              <p:cxnSp>
                <p:nvCxnSpPr>
                  <p:cNvPr id="60" name="Прямая соединительная линия 59"/>
                  <p:cNvCxnSpPr/>
                  <p:nvPr/>
                </p:nvCxnSpPr>
                <p:spPr>
                  <a:xfrm rot="10800000">
                    <a:off x="2714613" y="2498548"/>
                    <a:ext cx="252000" cy="1588"/>
                  </a:xfrm>
                  <a:prstGeom prst="line">
                    <a:avLst/>
                  </a:prstGeom>
                  <a:ln>
                    <a:solidFill>
                      <a:srgbClr val="E10E09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Прямая соединительная линия 62"/>
                  <p:cNvCxnSpPr/>
                  <p:nvPr/>
                </p:nvCxnSpPr>
                <p:spPr>
                  <a:xfrm rot="10800000">
                    <a:off x="2714612" y="3357392"/>
                    <a:ext cx="252000" cy="1588"/>
                  </a:xfrm>
                  <a:prstGeom prst="line">
                    <a:avLst/>
                  </a:prstGeom>
                  <a:ln>
                    <a:solidFill>
                      <a:srgbClr val="E10E09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Прямая соединительная линия 63"/>
                  <p:cNvCxnSpPr/>
                  <p:nvPr/>
                </p:nvCxnSpPr>
                <p:spPr>
                  <a:xfrm rot="10800000">
                    <a:off x="2714612" y="3998745"/>
                    <a:ext cx="252000" cy="1588"/>
                  </a:xfrm>
                  <a:prstGeom prst="line">
                    <a:avLst/>
                  </a:prstGeom>
                  <a:ln>
                    <a:solidFill>
                      <a:srgbClr val="E10E09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cxnSp>
          <p:nvCxnSpPr>
            <p:cNvPr id="52" name="Прямая соединительная линия 51"/>
            <p:cNvCxnSpPr/>
            <p:nvPr/>
          </p:nvCxnSpPr>
          <p:spPr>
            <a:xfrm>
              <a:off x="3714744" y="1571612"/>
              <a:ext cx="571504" cy="500066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rot="10800000" flipV="1">
              <a:off x="4643438" y="1571610"/>
              <a:ext cx="571504" cy="500067"/>
            </a:xfrm>
            <a:prstGeom prst="line">
              <a:avLst/>
            </a:prstGeom>
            <a:ln>
              <a:solidFill>
                <a:srgbClr val="E10E0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914400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ru-RU" dirty="0"/>
            </a:p>
          </p:txBody>
        </p:sp>
      </p:grpSp>
      <p:pic>
        <p:nvPicPr>
          <p:cNvPr id="1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07324"/>
            <a:ext cx="9144000" cy="68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 descr="C:\Users\Рукина\Desktop\0-3312_park-clipart-happy-family-family-backgroun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71810"/>
            <a:ext cx="2838452" cy="2380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07324"/>
              <a:ext cx="9144000" cy="683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642910" y="3214686"/>
            <a:ext cx="79296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indent="-271463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верность и приверженность семье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E10E09"/>
                </a:solidFill>
                <a:latin typeface="Dynar" pitchFamily="2" charset="0"/>
              </a:rPr>
              <a:t>уважение, чувство близости и даже</a:t>
            </a:r>
          </a:p>
          <a:p>
            <a:pPr marL="271463" indent="-271463"/>
            <a:r>
              <a:rPr lang="ru-RU" sz="2000" dirty="0" smtClean="0">
                <a:solidFill>
                  <a:srgbClr val="E10E09"/>
                </a:solidFill>
                <a:latin typeface="Dynar" pitchFamily="2" charset="0"/>
              </a:rPr>
              <a:t>    зависимости друг от друга</a:t>
            </a:r>
          </a:p>
          <a:p>
            <a:pPr marL="271463" indent="-271463"/>
            <a:r>
              <a:rPr lang="ru-RU" sz="2000" dirty="0" smtClean="0">
                <a:solidFill>
                  <a:srgbClr val="E10E09"/>
                </a:solidFill>
                <a:latin typeface="Dynar" pitchFamily="2" charset="0"/>
              </a:rPr>
              <a:t>    позитивные поведенческие модели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совместное времяпрепровождение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E10E09"/>
                </a:solidFill>
                <a:latin typeface="Dynar" pitchFamily="2" charset="0"/>
              </a:rPr>
              <a:t>чувство душевного благополучия и связи</a:t>
            </a:r>
          </a:p>
          <a:p>
            <a:pPr marL="271463" indent="-271463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способность успешно управлять</a:t>
            </a:r>
          </a:p>
          <a:p>
            <a:pPr marL="271463" indent="-271463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    стрессом и кризисом </a:t>
            </a:r>
          </a:p>
          <a:p>
            <a:endParaRPr lang="ru-RU" sz="2000" dirty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8596" y="442721"/>
            <a:ext cx="8494770" cy="1200329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Dynar" pitchFamily="2" charset="0"/>
              </a:rPr>
              <a:t>Кризис в семье преодолевают те её представители, </a:t>
            </a:r>
          </a:p>
          <a:p>
            <a:pPr lvl="0"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Dynar" pitchFamily="2" charset="0"/>
              </a:rPr>
              <a:t>внутри которых были установлены и сохранились хорошие взаимоотношения старшего поколения, где царит устойчивая среда </a:t>
            </a:r>
          </a:p>
          <a:p>
            <a:pPr lvl="0" algn="ctr"/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Dynar" pitchFamily="2" charset="0"/>
              </a:rPr>
              <a:t>и нет противоречащих друг другу методов воспитания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42844" y="2071678"/>
            <a:ext cx="8643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>
                <a:solidFill>
                  <a:srgbClr val="FF0000"/>
                </a:solidFill>
                <a:latin typeface="Dynar" pitchFamily="2" charset="0"/>
              </a:rPr>
              <a:t>6 основных качеств «Сильных семей» </a:t>
            </a:r>
            <a:endParaRPr lang="ru-RU" dirty="0" smtClean="0">
              <a:solidFill>
                <a:srgbClr val="FF0000"/>
              </a:solidFill>
              <a:latin typeface="Dynar" pitchFamily="2" charset="0"/>
            </a:endParaRPr>
          </a:p>
          <a:p>
            <a:pPr lvl="0" algn="ctr"/>
            <a:r>
              <a:rPr lang="ru-RU" dirty="0" smtClean="0">
                <a:solidFill>
                  <a:srgbClr val="FF0000"/>
                </a:solidFill>
                <a:latin typeface="Dynar" pitchFamily="2" charset="0"/>
              </a:rPr>
              <a:t>(Ник Стиннет )</a:t>
            </a:r>
            <a:endParaRPr lang="ru-RU" dirty="0">
              <a:solidFill>
                <a:srgbClr val="FF0000"/>
              </a:solidFill>
              <a:latin typeface="Dynar" pitchFamily="2" charset="0"/>
            </a:endParaRPr>
          </a:p>
        </p:txBody>
      </p:sp>
      <p:pic>
        <p:nvPicPr>
          <p:cNvPr id="2050" name="Picture 2" descr="C:\Users\Рукина\Desktop\kar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714620"/>
            <a:ext cx="3083668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546243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62865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Сплоченность семьи</a:t>
            </a:r>
          </a:p>
          <a:p>
            <a:pPr marL="62865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Семейная коммуникация</a:t>
            </a:r>
          </a:p>
          <a:p>
            <a:pPr marL="62865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Навыки семьи в разрешении проблем</a:t>
            </a:r>
          </a:p>
          <a:p>
            <a:pPr marL="62865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Семейная идентичность и семейные ритуалы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Эмоциональный отклик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Границы и иерархии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Семейная адаптивность и гибкость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Социальная поддержка семьи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Автономия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Жизнестойкость/выносливость семьи</a:t>
            </a:r>
          </a:p>
          <a:p>
            <a:pPr marL="628650" lvl="0" indent="-628650">
              <a:buFont typeface="+mj-lt"/>
              <a:buAutoNum type="arabicPeriod"/>
            </a:pPr>
            <a:r>
              <a:rPr lang="ru-RU" b="1" dirty="0" smtClean="0">
                <a:solidFill>
                  <a:srgbClr val="003399"/>
                </a:solidFill>
                <a:latin typeface="Dynar" pitchFamily="2" charset="0"/>
              </a:rPr>
              <a:t>Выводы и дальнейшие перспективы исследований</a:t>
            </a:r>
          </a:p>
          <a:p>
            <a:pPr>
              <a:buNone/>
            </a:pPr>
            <a:endParaRPr lang="ru-RU" b="1" dirty="0" smtClean="0"/>
          </a:p>
          <a:p>
            <a:pPr marL="514350" indent="-514350">
              <a:buAutoNum type="arabicPlain" startAt="3"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71472" y="134907"/>
            <a:ext cx="8215370" cy="1048798"/>
          </a:xfrm>
          <a:prstGeom prst="roundRect">
            <a:avLst/>
          </a:prstGeom>
          <a:ln w="57150" cmpd="tri">
            <a:solidFill>
              <a:srgbClr val="003399"/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ts val="3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srgbClr val="E10E09"/>
                </a:solidFill>
                <a:latin typeface="Dynar" pitchFamily="2" charset="0"/>
              </a:rPr>
              <a:t>Факторы жизненной устойчивости семьи -</a:t>
            </a:r>
          </a:p>
          <a:p>
            <a:pPr marL="342900" lvl="0" indent="-342900" algn="ctr">
              <a:lnSpc>
                <a:spcPts val="3000"/>
              </a:lnSpc>
              <a:spcBef>
                <a:spcPct val="20000"/>
              </a:spcBef>
            </a:pPr>
            <a:r>
              <a:rPr lang="ru-RU" sz="2800" dirty="0" smtClean="0">
                <a:solidFill>
                  <a:srgbClr val="E10E09"/>
                </a:solidFill>
                <a:latin typeface="Dynar" pitchFamily="2" charset="0"/>
              </a:rPr>
              <a:t>семейные ресурсы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Группа 5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1" name="Прямоугольник 10"/>
          <p:cNvSpPr/>
          <p:nvPr/>
        </p:nvSpPr>
        <p:spPr>
          <a:xfrm>
            <a:off x="285720" y="65766"/>
            <a:ext cx="8643998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«Тест семейных ресурсов-</a:t>
            </a:r>
            <a:r>
              <a:rPr lang="en-US" sz="2400" b="1" dirty="0" smtClean="0">
                <a:solidFill>
                  <a:srgbClr val="C00000"/>
                </a:solidFill>
                <a:latin typeface="DeVinne Txt BT" pitchFamily="18" charset="0"/>
              </a:rPr>
              <a:t>2</a:t>
            </a: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»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А.В. Махнач и Ю.В. </a:t>
            </a:r>
            <a:r>
              <a:rPr lang="ru-RU" sz="2400" dirty="0" err="1" smtClean="0">
                <a:solidFill>
                  <a:srgbClr val="C00000"/>
                </a:solidFill>
                <a:latin typeface="Dynar" pitchFamily="2" charset="0"/>
              </a:rPr>
              <a:t>Постылякова</a:t>
            </a: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 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1643042" y="1071546"/>
            <a:ext cx="5929354" cy="5715016"/>
            <a:chOff x="1714480" y="1142984"/>
            <a:chExt cx="5719599" cy="5502210"/>
          </a:xfrm>
        </p:grpSpPr>
        <p:sp>
          <p:nvSpPr>
            <p:cNvPr id="44" name="Ellipse 3"/>
            <p:cNvSpPr/>
            <p:nvPr/>
          </p:nvSpPr>
          <p:spPr bwMode="auto">
            <a:xfrm>
              <a:off x="5145325" y="1682397"/>
              <a:ext cx="1678967" cy="1684278"/>
            </a:xfrm>
            <a:custGeom>
              <a:avLst/>
              <a:gdLst/>
              <a:ahLst/>
              <a:cxnLst/>
              <a:rect l="l" t="t" r="r" b="b"/>
              <a:pathLst>
                <a:path w="2039673" h="2095282">
                  <a:moveTo>
                    <a:pt x="992032" y="0"/>
                  </a:moveTo>
                  <a:cubicBezTo>
                    <a:pt x="1570628" y="0"/>
                    <a:pt x="2039673" y="469045"/>
                    <a:pt x="2039673" y="1047641"/>
                  </a:cubicBezTo>
                  <a:cubicBezTo>
                    <a:pt x="2039673" y="1626237"/>
                    <a:pt x="1570628" y="2095282"/>
                    <a:pt x="992032" y="2095282"/>
                  </a:cubicBezTo>
                  <a:lnTo>
                    <a:pt x="913263" y="2091654"/>
                  </a:lnTo>
                  <a:cubicBezTo>
                    <a:pt x="742462" y="1674017"/>
                    <a:pt x="413165" y="1338183"/>
                    <a:pt x="0" y="1158863"/>
                  </a:cubicBezTo>
                  <a:cubicBezTo>
                    <a:pt x="217803" y="968647"/>
                    <a:pt x="354143" y="688544"/>
                    <a:pt x="354143" y="376597"/>
                  </a:cubicBezTo>
                  <a:cubicBezTo>
                    <a:pt x="354143" y="325683"/>
                    <a:pt x="350511" y="275617"/>
                    <a:pt x="342224" y="226825"/>
                  </a:cubicBezTo>
                  <a:cubicBezTo>
                    <a:pt x="520395" y="84578"/>
                    <a:pt x="746337" y="0"/>
                    <a:pt x="992032" y="0"/>
                  </a:cubicBezTo>
                  <a:close/>
                </a:path>
              </a:pathLst>
            </a:custGeom>
            <a:solidFill>
              <a:srgbClr val="FF0000"/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5" name="Ellipse 2"/>
            <p:cNvSpPr/>
            <p:nvPr/>
          </p:nvSpPr>
          <p:spPr bwMode="auto">
            <a:xfrm>
              <a:off x="3721455" y="1142984"/>
              <a:ext cx="1715383" cy="1471380"/>
            </a:xfrm>
            <a:custGeom>
              <a:avLst/>
              <a:gdLst/>
              <a:ahLst/>
              <a:cxnLst/>
              <a:rect l="l" t="t" r="r" b="b"/>
              <a:pathLst>
                <a:path w="2083912" h="1830431">
                  <a:moveTo>
                    <a:pt x="1036271" y="0"/>
                  </a:moveTo>
                  <a:cubicBezTo>
                    <a:pt x="1614867" y="0"/>
                    <a:pt x="2083912" y="469045"/>
                    <a:pt x="2083912" y="1047641"/>
                  </a:cubicBezTo>
                  <a:cubicBezTo>
                    <a:pt x="2083912" y="1359406"/>
                    <a:pt x="1947731" y="1639365"/>
                    <a:pt x="1730858" y="1830431"/>
                  </a:cubicBezTo>
                  <a:cubicBezTo>
                    <a:pt x="1518336" y="1736588"/>
                    <a:pt x="1283217" y="1684974"/>
                    <a:pt x="1036043" y="1684974"/>
                  </a:cubicBezTo>
                  <a:cubicBezTo>
                    <a:pt x="812745" y="1684974"/>
                    <a:pt x="599285" y="1727098"/>
                    <a:pt x="403787" y="1805392"/>
                  </a:cubicBezTo>
                  <a:cubicBezTo>
                    <a:pt x="408688" y="1781009"/>
                    <a:pt x="409569" y="1756137"/>
                    <a:pt x="409569" y="1731059"/>
                  </a:cubicBezTo>
                  <a:cubicBezTo>
                    <a:pt x="409569" y="1392892"/>
                    <a:pt x="249345" y="1092147"/>
                    <a:pt x="0" y="901467"/>
                  </a:cubicBezTo>
                  <a:cubicBezTo>
                    <a:pt x="69960" y="391978"/>
                    <a:pt x="507340" y="0"/>
                    <a:pt x="1036271" y="0"/>
                  </a:cubicBezTo>
                  <a:close/>
                </a:path>
              </a:pathLst>
            </a:custGeom>
            <a:solidFill>
              <a:srgbClr val="000099"/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6" name="Ellipse 4"/>
            <p:cNvSpPr/>
            <p:nvPr/>
          </p:nvSpPr>
          <p:spPr bwMode="auto">
            <a:xfrm>
              <a:off x="5896768" y="3007287"/>
              <a:ext cx="1537311" cy="1678734"/>
            </a:xfrm>
            <a:custGeom>
              <a:avLst/>
              <a:gdLst/>
              <a:ahLst/>
              <a:cxnLst/>
              <a:rect l="l" t="t" r="r" b="b"/>
              <a:pathLst>
                <a:path w="1867583" h="2088386">
                  <a:moveTo>
                    <a:pt x="936798" y="0"/>
                  </a:moveTo>
                  <a:cubicBezTo>
                    <a:pt x="1460421" y="57686"/>
                    <a:pt x="1867583" y="501667"/>
                    <a:pt x="1867583" y="1040745"/>
                  </a:cubicBezTo>
                  <a:cubicBezTo>
                    <a:pt x="1867583" y="1619341"/>
                    <a:pt x="1398538" y="2088386"/>
                    <a:pt x="819942" y="2088386"/>
                  </a:cubicBezTo>
                  <a:cubicBezTo>
                    <a:pt x="498012" y="2088386"/>
                    <a:pt x="209997" y="1943180"/>
                    <a:pt x="18143" y="1714416"/>
                  </a:cubicBezTo>
                  <a:cubicBezTo>
                    <a:pt x="91671" y="1524801"/>
                    <a:pt x="130859" y="1318578"/>
                    <a:pt x="130859" y="1103203"/>
                  </a:cubicBezTo>
                  <a:cubicBezTo>
                    <a:pt x="130859" y="869156"/>
                    <a:pt x="84582" y="645918"/>
                    <a:pt x="0" y="442419"/>
                  </a:cubicBezTo>
                  <a:cubicBezTo>
                    <a:pt x="26032" y="446092"/>
                    <a:pt x="52475" y="447089"/>
                    <a:pt x="79149" y="447089"/>
                  </a:cubicBezTo>
                  <a:cubicBezTo>
                    <a:pt x="434146" y="447089"/>
                    <a:pt x="747903" y="270521"/>
                    <a:pt x="936798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7" name="Ellipse 5"/>
            <p:cNvSpPr/>
            <p:nvPr/>
          </p:nvSpPr>
          <p:spPr bwMode="auto">
            <a:xfrm>
              <a:off x="5099547" y="4384269"/>
              <a:ext cx="1724744" cy="1665442"/>
            </a:xfrm>
            <a:custGeom>
              <a:avLst/>
              <a:gdLst/>
              <a:ahLst/>
              <a:cxnLst/>
              <a:rect l="l" t="t" r="r" b="b"/>
              <a:pathLst>
                <a:path w="2095282" h="2071848">
                  <a:moveTo>
                    <a:pt x="987153" y="0"/>
                  </a:moveTo>
                  <a:cubicBezTo>
                    <a:pt x="1177994" y="229930"/>
                    <a:pt x="1466228" y="375386"/>
                    <a:pt x="1788434" y="375386"/>
                  </a:cubicBezTo>
                  <a:cubicBezTo>
                    <a:pt x="1814637" y="375386"/>
                    <a:pt x="1840615" y="374424"/>
                    <a:pt x="1866256" y="371457"/>
                  </a:cubicBezTo>
                  <a:cubicBezTo>
                    <a:pt x="2009792" y="550142"/>
                    <a:pt x="2095282" y="777191"/>
                    <a:pt x="2095282" y="1024207"/>
                  </a:cubicBezTo>
                  <a:cubicBezTo>
                    <a:pt x="2095282" y="1602803"/>
                    <a:pt x="1626237" y="2071848"/>
                    <a:pt x="1047641" y="2071848"/>
                  </a:cubicBezTo>
                  <a:cubicBezTo>
                    <a:pt x="469045" y="2071848"/>
                    <a:pt x="0" y="1602803"/>
                    <a:pt x="0" y="1024207"/>
                  </a:cubicBezTo>
                  <a:lnTo>
                    <a:pt x="938" y="1004764"/>
                  </a:lnTo>
                  <a:cubicBezTo>
                    <a:pt x="456257" y="826007"/>
                    <a:pt x="816868" y="459439"/>
                    <a:pt x="987153" y="0"/>
                  </a:cubicBezTo>
                  <a:close/>
                </a:path>
              </a:pathLst>
            </a:custGeom>
            <a:solidFill>
              <a:srgbClr val="000099"/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8" name="Ellipse 6"/>
            <p:cNvSpPr/>
            <p:nvPr/>
          </p:nvSpPr>
          <p:spPr bwMode="auto">
            <a:xfrm>
              <a:off x="3712097" y="5173931"/>
              <a:ext cx="1721180" cy="1471263"/>
            </a:xfrm>
            <a:custGeom>
              <a:avLst/>
              <a:gdLst/>
              <a:ahLst/>
              <a:cxnLst/>
              <a:rect l="l" t="t" r="r" b="b"/>
              <a:pathLst>
                <a:path w="2090955" h="1830285">
                  <a:moveTo>
                    <a:pt x="352894" y="0"/>
                  </a:moveTo>
                  <a:cubicBezTo>
                    <a:pt x="565341" y="93749"/>
                    <a:pt x="800355" y="145314"/>
                    <a:pt x="1047412" y="145314"/>
                  </a:cubicBezTo>
                  <a:cubicBezTo>
                    <a:pt x="1273289" y="145314"/>
                    <a:pt x="1489098" y="102212"/>
                    <a:pt x="1686512" y="22391"/>
                  </a:cubicBezTo>
                  <a:lnTo>
                    <a:pt x="1685529" y="41850"/>
                  </a:lnTo>
                  <a:cubicBezTo>
                    <a:pt x="1685529" y="378158"/>
                    <a:pt x="1843996" y="677454"/>
                    <a:pt x="2090955" y="868343"/>
                  </a:cubicBezTo>
                  <a:cubicBezTo>
                    <a:pt x="2048189" y="1406892"/>
                    <a:pt x="1597360" y="1830285"/>
                    <a:pt x="1047641" y="1830285"/>
                  </a:cubicBezTo>
                  <a:cubicBezTo>
                    <a:pt x="469045" y="1830285"/>
                    <a:pt x="0" y="1361240"/>
                    <a:pt x="0" y="782644"/>
                  </a:cubicBezTo>
                  <a:cubicBezTo>
                    <a:pt x="0" y="470957"/>
                    <a:pt x="136114" y="191061"/>
                    <a:pt x="352894" y="0"/>
                  </a:cubicBezTo>
                  <a:close/>
                </a:path>
              </a:pathLst>
            </a:custGeom>
            <a:solidFill>
              <a:srgbClr val="FF0000"/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49" name="Ellipse 7"/>
            <p:cNvSpPr/>
            <p:nvPr/>
          </p:nvSpPr>
          <p:spPr bwMode="auto">
            <a:xfrm>
              <a:off x="2324268" y="4365433"/>
              <a:ext cx="1679328" cy="1684278"/>
            </a:xfrm>
            <a:custGeom>
              <a:avLst/>
              <a:gdLst/>
              <a:ahLst/>
              <a:cxnLst/>
              <a:rect l="l" t="t" r="r" b="b"/>
              <a:pathLst>
                <a:path w="2040112" h="2095282">
                  <a:moveTo>
                    <a:pt x="1047641" y="0"/>
                  </a:moveTo>
                  <a:lnTo>
                    <a:pt x="1100481" y="2536"/>
                  </a:lnTo>
                  <a:cubicBezTo>
                    <a:pt x="1260866" y="453302"/>
                    <a:pt x="1603762" y="817076"/>
                    <a:pt x="2040112" y="1006384"/>
                  </a:cubicBezTo>
                  <a:cubicBezTo>
                    <a:pt x="1822284" y="1196475"/>
                    <a:pt x="1685987" y="1476539"/>
                    <a:pt x="1685987" y="1788435"/>
                  </a:cubicBezTo>
                  <a:cubicBezTo>
                    <a:pt x="1685987" y="1817201"/>
                    <a:pt x="1687146" y="1845695"/>
                    <a:pt x="1690298" y="1873804"/>
                  </a:cubicBezTo>
                  <a:cubicBezTo>
                    <a:pt x="1513373" y="2012899"/>
                    <a:pt x="1290128" y="2095282"/>
                    <a:pt x="1047641" y="2095282"/>
                  </a:cubicBezTo>
                  <a:cubicBezTo>
                    <a:pt x="469045" y="2095282"/>
                    <a:pt x="0" y="1626237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0" name="Ellipse 8"/>
            <p:cNvSpPr/>
            <p:nvPr/>
          </p:nvSpPr>
          <p:spPr bwMode="auto">
            <a:xfrm>
              <a:off x="1714480" y="3001744"/>
              <a:ext cx="1549111" cy="1681120"/>
            </a:xfrm>
            <a:custGeom>
              <a:avLst/>
              <a:gdLst/>
              <a:ahLst/>
              <a:cxnLst/>
              <a:rect l="l" t="t" r="r" b="b"/>
              <a:pathLst>
                <a:path w="1881919" h="2091353">
                  <a:moveTo>
                    <a:pt x="1047641" y="0"/>
                  </a:moveTo>
                  <a:cubicBezTo>
                    <a:pt x="1388621" y="0"/>
                    <a:pt x="1691554" y="162900"/>
                    <a:pt x="1881919" y="415836"/>
                  </a:cubicBezTo>
                  <a:cubicBezTo>
                    <a:pt x="1788250" y="628219"/>
                    <a:pt x="1736727" y="863142"/>
                    <a:pt x="1736727" y="1110099"/>
                  </a:cubicBezTo>
                  <a:cubicBezTo>
                    <a:pt x="1736727" y="1317132"/>
                    <a:pt x="1772938" y="1515708"/>
                    <a:pt x="1841326" y="1699133"/>
                  </a:cubicBezTo>
                  <a:lnTo>
                    <a:pt x="1788435" y="1696462"/>
                  </a:lnTo>
                  <a:cubicBezTo>
                    <a:pt x="1456855" y="1696462"/>
                    <a:pt x="1161254" y="1850505"/>
                    <a:pt x="969820" y="2091353"/>
                  </a:cubicBezTo>
                  <a:cubicBezTo>
                    <a:pt x="427524" y="2052575"/>
                    <a:pt x="0" y="1600035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solidFill>
              <a:srgbClr val="000099"/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  <p:sp>
          <p:nvSpPr>
            <p:cNvPr id="51" name="Ellipse 1"/>
            <p:cNvSpPr/>
            <p:nvPr/>
          </p:nvSpPr>
          <p:spPr bwMode="auto">
            <a:xfrm>
              <a:off x="2333851" y="1692345"/>
              <a:ext cx="1724743" cy="1644287"/>
            </a:xfrm>
            <a:custGeom>
              <a:avLst/>
              <a:gdLst/>
              <a:ahLst/>
              <a:cxnLst/>
              <a:rect l="l" t="t" r="r" b="b"/>
              <a:pathLst>
                <a:path w="2095282" h="2045532">
                  <a:moveTo>
                    <a:pt x="1047641" y="0"/>
                  </a:moveTo>
                  <a:cubicBezTo>
                    <a:pt x="1626237" y="0"/>
                    <a:pt x="2095282" y="469045"/>
                    <a:pt x="2095282" y="1047641"/>
                  </a:cubicBezTo>
                  <a:lnTo>
                    <a:pt x="2091820" y="1121125"/>
                  </a:lnTo>
                  <a:cubicBezTo>
                    <a:pt x="1660122" y="1287477"/>
                    <a:pt x="1312633" y="1622582"/>
                    <a:pt x="1129110" y="2045532"/>
                  </a:cubicBezTo>
                  <a:cubicBezTo>
                    <a:pt x="939371" y="1791960"/>
                    <a:pt x="636327" y="1628923"/>
                    <a:pt x="295204" y="1628923"/>
                  </a:cubicBezTo>
                  <a:cubicBezTo>
                    <a:pt x="256426" y="1628923"/>
                    <a:pt x="218141" y="1631030"/>
                    <a:pt x="180494" y="1635491"/>
                  </a:cubicBezTo>
                  <a:cubicBezTo>
                    <a:pt x="66533" y="1467930"/>
                    <a:pt x="0" y="1265555"/>
                    <a:pt x="0" y="1047641"/>
                  </a:cubicBezTo>
                  <a:cubicBezTo>
                    <a:pt x="0" y="469045"/>
                    <a:pt x="469045" y="0"/>
                    <a:pt x="104764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38100" cap="flat" cmpd="sng" algn="ctr">
              <a:solidFill>
                <a:sysClr val="window" lastClr="FFFF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ucida Sans Unicode" pitchFamily="34" charset="0"/>
              </a:endParaRPr>
            </a:p>
          </p:txBody>
        </p: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000241"/>
            <a:ext cx="1571636" cy="114300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3399"/>
                </a:solidFill>
                <a:latin typeface="Dynar" pitchFamily="2" charset="0"/>
              </a:rPr>
              <a:t>управление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3399"/>
                </a:solidFill>
                <a:latin typeface="Dynar" pitchFamily="2" charset="0"/>
              </a:rPr>
              <a:t>семейными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3399"/>
                </a:solidFill>
                <a:latin typeface="Dynar" pitchFamily="2" charset="0"/>
              </a:rPr>
              <a:t>ресурсами</a:t>
            </a:r>
          </a:p>
          <a:p>
            <a:endParaRPr lang="ru-RU" sz="1800" dirty="0">
              <a:solidFill>
                <a:srgbClr val="003399"/>
              </a:solidFill>
            </a:endParaRPr>
          </a:p>
        </p:txBody>
      </p:sp>
      <p:sp>
        <p:nvSpPr>
          <p:cNvPr id="20" name="Ellipse 40"/>
          <p:cNvSpPr/>
          <p:nvPr/>
        </p:nvSpPr>
        <p:spPr>
          <a:xfrm>
            <a:off x="3432694" y="2768085"/>
            <a:ext cx="2326023" cy="2326023"/>
          </a:xfrm>
          <a:prstGeom prst="ellipse">
            <a:avLst/>
          </a:prstGeom>
          <a:gradFill flip="none" rotWithShape="1">
            <a:gsLst>
              <a:gs pos="0">
                <a:srgbClr val="3F4855">
                  <a:lumMod val="60000"/>
                  <a:lumOff val="40000"/>
                  <a:shade val="30000"/>
                  <a:satMod val="115000"/>
                </a:srgbClr>
              </a:gs>
              <a:gs pos="50000">
                <a:srgbClr val="3F4855">
                  <a:lumMod val="60000"/>
                  <a:lumOff val="40000"/>
                  <a:shade val="67500"/>
                  <a:satMod val="115000"/>
                </a:srgbClr>
              </a:gs>
              <a:gs pos="100000">
                <a:srgbClr val="3F4855">
                  <a:lumMod val="60000"/>
                  <a:lumOff val="40000"/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solidFill>
              <a:srgbClr val="3F4855">
                <a:lumMod val="7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ru-RU" sz="2000" dirty="0" smtClean="0">
                <a:solidFill>
                  <a:schemeClr val="bg1"/>
                </a:solidFill>
                <a:latin typeface="Dynar" pitchFamily="2" charset="0"/>
              </a:rPr>
              <a:t>Он содержит следующие шкалы-факторы</a:t>
            </a:r>
            <a:endParaRPr kumimoji="0" lang="fr-FR" sz="2000" b="1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</a:endParaRPr>
          </a:p>
        </p:txBody>
      </p:sp>
      <p:sp>
        <p:nvSpPr>
          <p:cNvPr id="22" name="Rectangle 12"/>
          <p:cNvSpPr/>
          <p:nvPr/>
        </p:nvSpPr>
        <p:spPr>
          <a:xfrm>
            <a:off x="5929322" y="3500438"/>
            <a:ext cx="1785950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rgbClr val="003399"/>
                </a:solidFill>
                <a:latin typeface="Dynar" pitchFamily="2" charset="0"/>
              </a:rPr>
              <a:t>физическое здоровье</a:t>
            </a:r>
            <a:endParaRPr lang="en-US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Rectangle 13"/>
          <p:cNvSpPr/>
          <p:nvPr/>
        </p:nvSpPr>
        <p:spPr>
          <a:xfrm>
            <a:off x="5379430" y="2143116"/>
            <a:ext cx="1407148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решение проблем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Rectangle 14"/>
          <p:cNvSpPr/>
          <p:nvPr/>
        </p:nvSpPr>
        <p:spPr>
          <a:xfrm>
            <a:off x="3999105" y="5506066"/>
            <a:ext cx="1287275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семейные роли и правила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5" name="Rectangle 15"/>
          <p:cNvSpPr/>
          <p:nvPr/>
        </p:nvSpPr>
        <p:spPr>
          <a:xfrm>
            <a:off x="2285984" y="4857760"/>
            <a:ext cx="1571636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rgbClr val="003399"/>
                </a:solidFill>
                <a:latin typeface="Dynar" pitchFamily="2" charset="0"/>
              </a:rPr>
              <a:t>эмоциона-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  <a:latin typeface="Dynar" pitchFamily="2" charset="0"/>
              </a:rPr>
              <a:t>льная связь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  <a:latin typeface="Dynar" pitchFamily="2" charset="0"/>
              </a:rPr>
              <a:t>в семье</a:t>
            </a:r>
          </a:p>
        </p:txBody>
      </p:sp>
      <p:sp>
        <p:nvSpPr>
          <p:cNvPr id="26" name="Rectangle 16"/>
          <p:cNvSpPr/>
          <p:nvPr/>
        </p:nvSpPr>
        <p:spPr>
          <a:xfrm>
            <a:off x="5267930" y="5068685"/>
            <a:ext cx="1661524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финансовая свобода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7" name="Rectangle 17"/>
          <p:cNvSpPr/>
          <p:nvPr/>
        </p:nvSpPr>
        <p:spPr>
          <a:xfrm>
            <a:off x="1571604" y="3434364"/>
            <a:ext cx="1857388" cy="9233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семейная коммуни-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кация</a:t>
            </a:r>
          </a:p>
        </p:txBody>
      </p:sp>
      <p:sp>
        <p:nvSpPr>
          <p:cNvPr id="21" name="Rectangle 11"/>
          <p:cNvSpPr/>
          <p:nvPr/>
        </p:nvSpPr>
        <p:spPr>
          <a:xfrm>
            <a:off x="3857620" y="1500174"/>
            <a:ext cx="1524617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Dynar" pitchFamily="2" charset="0"/>
              </a:rPr>
              <a:t>семейная поддержка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Dynar" pitchFamily="2" charset="0"/>
              </a:rPr>
              <a:t>Тест семейных ресурсов </a:t>
            </a:r>
            <a:r>
              <a:rPr lang="en-US" sz="3600" b="1" dirty="0" smtClean="0">
                <a:solidFill>
                  <a:srgbClr val="C00000"/>
                </a:solidFill>
                <a:latin typeface="Dynar" pitchFamily="2" charset="0"/>
                <a:cs typeface="DaunPenh" pitchFamily="2" charset="0"/>
              </a:rPr>
              <a:t>2</a:t>
            </a:r>
            <a:endParaRPr lang="ru-RU" sz="3600" b="1" dirty="0" smtClean="0">
              <a:solidFill>
                <a:srgbClr val="C00000"/>
              </a:solidFill>
              <a:latin typeface="Dynar" pitchFamily="2" charset="0"/>
              <a:cs typeface="DaunPenh" pitchFamily="2" charset="0"/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Dynar" pitchFamily="2" charset="0"/>
              </a:rPr>
              <a:t> (А. В. Махнач, Ю. В. Постылякова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9141" t="12500" r="19531" b="5555"/>
          <a:stretch>
            <a:fillRect/>
          </a:stretch>
        </p:blipFill>
        <p:spPr bwMode="auto">
          <a:xfrm>
            <a:off x="2571736" y="3071810"/>
            <a:ext cx="4572032" cy="34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142844" y="71414"/>
            <a:ext cx="8229600" cy="8572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Dynar" pitchFamily="2" charset="0"/>
              </a:rPr>
              <a:t>Подходы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428596" y="714356"/>
            <a:ext cx="3918436" cy="3857652"/>
            <a:chOff x="785786" y="1357298"/>
            <a:chExt cx="3918436" cy="3857652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1115022" y="1571612"/>
              <a:ext cx="3589200" cy="3643338"/>
            </a:xfrm>
            <a:prstGeom prst="roundRect">
              <a:avLst/>
            </a:prstGeom>
            <a:noFill/>
            <a:ln>
              <a:solidFill>
                <a:srgbClr val="E10E0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785786" y="1357298"/>
              <a:ext cx="3210051" cy="642942"/>
            </a:xfrm>
            <a:prstGeom prst="roundRect">
              <a:avLst/>
            </a:prstGeom>
            <a:solidFill>
              <a:srgbClr val="003399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Dynar" pitchFamily="2" charset="0"/>
                </a:rPr>
                <a:t>Патогенный</a:t>
              </a:r>
              <a:endParaRPr lang="ru-RU" dirty="0">
                <a:latin typeface="Dynar" pitchFamily="2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1142976" y="2071678"/>
              <a:ext cx="3500462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3038" lvl="0" indent="-173038">
                <a:buFont typeface="Wingdings" pitchFamily="2" charset="2"/>
                <a:buChar char="ü"/>
                <a:defRPr/>
              </a:pPr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как избежать стресса или устранить  «болезнетворные факторы»? </a:t>
              </a:r>
            </a:p>
            <a:p>
              <a:pPr marL="173038" lvl="0" indent="-173038">
                <a:buFont typeface="Wingdings" pitchFamily="2" charset="2"/>
                <a:buChar char="ü"/>
                <a:defRPr/>
              </a:pPr>
              <a:endParaRPr lang="ru-RU" dirty="0" smtClean="0">
                <a:solidFill>
                  <a:srgbClr val="003399"/>
                </a:solidFill>
                <a:latin typeface="Dynar" pitchFamily="2" charset="0"/>
              </a:endParaRPr>
            </a:p>
            <a:p>
              <a:pPr marL="173038" lvl="0" indent="-173038">
                <a:buFont typeface="Wingdings" pitchFamily="2" charset="2"/>
                <a:buChar char="ü"/>
                <a:defRPr/>
              </a:pPr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каким образом воздействие стрессоров приводит к нежелательным последствиям?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57752" y="697412"/>
            <a:ext cx="3929090" cy="3946034"/>
            <a:chOff x="4857752" y="1285860"/>
            <a:chExt cx="3929090" cy="3946034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199412" y="1500174"/>
              <a:ext cx="3587430" cy="3714776"/>
            </a:xfrm>
            <a:prstGeom prst="roundRect">
              <a:avLst/>
            </a:prstGeom>
            <a:noFill/>
            <a:ln>
              <a:solidFill>
                <a:srgbClr val="E10E09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4857752" y="1285860"/>
              <a:ext cx="3331185" cy="642942"/>
            </a:xfrm>
            <a:prstGeom prst="roundRect">
              <a:avLst/>
            </a:prstGeom>
            <a:solidFill>
              <a:srgbClr val="003399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651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latin typeface="Dynar" pitchFamily="2" charset="0"/>
                </a:rPr>
                <a:t>Салютогенный</a:t>
              </a:r>
              <a:endParaRPr lang="ru-RU" dirty="0">
                <a:latin typeface="Dynar" pitchFamily="2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214942" y="2000240"/>
              <a:ext cx="3500462" cy="32316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3038" lvl="0" indent="-173038">
                <a:buFont typeface="Wingdings" pitchFamily="2" charset="2"/>
                <a:buChar char="ü"/>
                <a:defRPr/>
              </a:pPr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как воспользоваться «оздоравливающими ресурсами»? </a:t>
              </a:r>
            </a:p>
            <a:p>
              <a:pPr marL="173038" lvl="0" indent="-173038">
                <a:defRPr/>
              </a:pPr>
              <a:endParaRPr lang="ru-RU" sz="600" dirty="0" smtClean="0">
                <a:solidFill>
                  <a:srgbClr val="003399"/>
                </a:solidFill>
                <a:latin typeface="Dynar" pitchFamily="2" charset="0"/>
              </a:endParaRPr>
            </a:p>
            <a:p>
              <a:pPr marL="173038" lvl="0" indent="-173038">
                <a:buFont typeface="Wingdings" pitchFamily="2" charset="2"/>
                <a:buChar char="ü"/>
                <a:defRPr/>
              </a:pPr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какие факторы способствуют устойчивости к стрессам?</a:t>
              </a:r>
            </a:p>
            <a:p>
              <a:pPr marL="173038" lvl="0" indent="-173038">
                <a:buFont typeface="Wingdings" pitchFamily="2" charset="2"/>
                <a:buChar char="ü"/>
                <a:defRPr/>
              </a:pPr>
              <a:endParaRPr lang="ru-RU" sz="1050" dirty="0" smtClean="0">
                <a:solidFill>
                  <a:srgbClr val="003399"/>
                </a:solidFill>
                <a:latin typeface="Dynar" pitchFamily="2" charset="0"/>
              </a:endParaRPr>
            </a:p>
            <a:p>
              <a:pPr marL="173038" lvl="0" indent="-173038">
                <a:buFont typeface="Wingdings" pitchFamily="2" charset="2"/>
                <a:buChar char="ü"/>
                <a:defRPr/>
              </a:pPr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почему некоторые люди остаются здоровыми, несмотря на тяжелый стресс?</a:t>
              </a: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928662" y="5143512"/>
            <a:ext cx="78581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«Вопрос уже не в том, каким образом мы можем исключить тот или иной стрессор, но в том, как мы можем научиться жить, </a:t>
            </a:r>
          </a:p>
          <a:p>
            <a:pPr lvl="0" algn="ctr">
              <a:defRPr/>
            </a:pPr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и жить хорошо, под действием стрессоров, и, возможно,</a:t>
            </a:r>
            <a:endParaRPr lang="en-US" dirty="0" smtClean="0">
              <a:solidFill>
                <a:srgbClr val="C00000"/>
              </a:solidFill>
              <a:latin typeface="Dynar" pitchFamily="2" charset="0"/>
            </a:endParaRPr>
          </a:p>
          <a:p>
            <a:pPr lvl="0" algn="ctr">
              <a:defRPr/>
            </a:pPr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 даже обратить их существование себе на пользу» </a:t>
            </a:r>
          </a:p>
          <a:p>
            <a:pPr lvl="0" algn="ctr">
              <a:defRPr/>
            </a:pPr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                                                                            Аарон Антоновский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85786" y="5000636"/>
            <a:ext cx="8072494" cy="1714512"/>
          </a:xfrm>
          <a:prstGeom prst="roundRect">
            <a:avLst/>
          </a:prstGeom>
          <a:noFill/>
          <a:ln w="76200" cmpd="thickThin"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pic>
        <p:nvPicPr>
          <p:cNvPr id="11" name="Picture 2" descr="C:\Users\Admin\Desktop\Доклад\1445883563_terakty-v-izrai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0197" y="5072074"/>
            <a:ext cx="2502001" cy="1501200"/>
          </a:xfrm>
          <a:prstGeom prst="rect">
            <a:avLst/>
          </a:prstGeom>
          <a:ln w="88900" cap="sq" cmpd="thickThin">
            <a:solidFill>
              <a:srgbClr val="0033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6" descr="http://image.tsn.ua/media/images2/original/Aug2011/38347124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5072074"/>
            <a:ext cx="2143140" cy="1500198"/>
          </a:xfrm>
          <a:prstGeom prst="rect">
            <a:avLst/>
          </a:prstGeom>
          <a:ln w="88900" cap="sq" cmpd="thickThin">
            <a:solidFill>
              <a:srgbClr val="0033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11" descr="http://www.ottawacitizen.com/health/cms/binary/9138732.jpg?size=640x4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14290"/>
            <a:ext cx="3143272" cy="199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3" descr="https://encrypted-tbn1.gstatic.com/images?q=tbn:ANd9GcRFqKDz6ZbwdF7e73HXEwLpwpOK4znEkMTdoaIk6wEepOoXnqns"/>
          <p:cNvPicPr>
            <a:picLocks noChangeAspect="1" noChangeArrowheads="1"/>
          </p:cNvPicPr>
          <p:nvPr/>
        </p:nvPicPr>
        <p:blipFill>
          <a:blip r:embed="rId6"/>
          <a:srcRect b="24999"/>
          <a:stretch>
            <a:fillRect/>
          </a:stretch>
        </p:blipFill>
        <p:spPr bwMode="auto">
          <a:xfrm>
            <a:off x="6561614" y="5072074"/>
            <a:ext cx="2082352" cy="1501200"/>
          </a:xfrm>
          <a:prstGeom prst="rect">
            <a:avLst/>
          </a:prstGeom>
          <a:ln w="88900" cap="sq" cmpd="thickThin">
            <a:solidFill>
              <a:srgbClr val="0033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42910" y="2231777"/>
            <a:ext cx="835821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0850" algn="just" eaLnBrk="0" hangingPunct="0"/>
            <a:r>
              <a:rPr lang="ru-RU" sz="2000" dirty="0">
                <a:solidFill>
                  <a:srgbClr val="003399"/>
                </a:solidFill>
                <a:latin typeface="Dynar" pitchFamily="2" charset="0"/>
                <a:ea typeface="Times New Roman" pitchFamily="18" charset="0"/>
                <a:cs typeface="Times New Roman CYR"/>
              </a:rPr>
              <a:t>«За последние два десятилетия я осуществлял разнообразные виды руководства учреждениями и группами вмешательства. Работая с сотнями таких учреждений и групп, я исследовал удивительные явления, связанные со способностями отдельных людей, семей, групп и общин возвращаться к нормальной жизнедеятельности после пережитого бедствия. Эти исследования и наблюдения всегда вызывали у меня удивление и восхищение перед силой человеческого духа»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86182" y="928670"/>
            <a:ext cx="5243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психолог, специалист в области психотравмы</a:t>
            </a:r>
            <a:endParaRPr lang="ru-RU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428604"/>
            <a:ext cx="1714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ru-RU" sz="2400" dirty="0" smtClean="0">
                <a:solidFill>
                  <a:srgbClr val="003399"/>
                </a:solidFill>
                <a:latin typeface="Dynar" pitchFamily="2" charset="0"/>
                <a:ea typeface="Times New Roman" pitchFamily="18" charset="0"/>
                <a:cs typeface="Times New Roman CYR"/>
              </a:rPr>
              <a:t>Мули Лаад</a:t>
            </a:r>
            <a:endParaRPr lang="ru-RU" sz="2400" dirty="0">
              <a:solidFill>
                <a:srgbClr val="003399"/>
              </a:solidFill>
              <a:latin typeface="Dynar" pitchFamily="2" charset="0"/>
              <a:ea typeface="Times New Roman" pitchFamily="18" charset="0"/>
              <a:cs typeface="Times New Roman CY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612775" y="142852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ynar" pitchFamily="2" charset="0"/>
                <a:ea typeface="+mj-ea"/>
                <a:cs typeface="+mj-cs"/>
              </a:rPr>
              <a:t>BASIC Ph – мультимодальная модель (многомерная) преодоления стресса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Dynar" pitchFamily="2" charset="0"/>
              <a:ea typeface="+mj-ea"/>
              <a:cs typeface="+mj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1357298"/>
            <a:ext cx="8643998" cy="107157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571472" y="1357298"/>
            <a:ext cx="81534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Dynar" pitchFamily="2" charset="0"/>
                <a:ea typeface="+mj-ea"/>
                <a:cs typeface="+mj-cs"/>
              </a:rPr>
              <a:t>Согласно модели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3399"/>
                </a:solidFill>
                <a:effectLst/>
                <a:uLnTx/>
                <a:uFillTx/>
                <a:latin typeface="Dynar" pitchFamily="2" charset="0"/>
                <a:ea typeface="+mj-ea"/>
                <a:cs typeface="+mj-cs"/>
              </a:rPr>
              <a:t>М.Лааду</a:t>
            </a:r>
            <a:r>
              <a:rPr lang="ru-RU" sz="2400" b="1" dirty="0" smtClean="0">
                <a:solidFill>
                  <a:srgbClr val="003399"/>
                </a:solidFill>
                <a:latin typeface="Dynar" pitchFamily="2" charset="0"/>
                <a:ea typeface="+mj-ea"/>
                <a:cs typeface="+mj-cs"/>
              </a:rPr>
              <a:t> у каждого человека существует 6 основных каналов, каждый из которых «помогает» выйти из кризисной ситуации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Dynar" pitchFamily="2" charset="0"/>
              <a:ea typeface="+mj-ea"/>
              <a:cs typeface="+mj-cs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82981" y="2643182"/>
          <a:ext cx="9001158" cy="3537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52"/>
                <a:gridCol w="1500232"/>
                <a:gridCol w="1500198"/>
                <a:gridCol w="1714490"/>
                <a:gridCol w="1500193"/>
                <a:gridCol w="1500193"/>
              </a:tblGrid>
              <a:tr h="436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  </a:t>
                      </a: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S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Dynar" pitchFamily="2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I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Dynar" pitchFamily="2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  С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Ph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Dynar" pitchFamily="2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/>
                </a:tc>
              </a:tr>
              <a:tr h="63504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Вера,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убеждения</a:t>
                      </a:r>
                      <a:endParaRPr lang="ru-RU" sz="1800" b="0" dirty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Эмоции</a:t>
                      </a:r>
                      <a:endParaRPr lang="ru-RU" sz="1800" b="0" dirty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Общение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Воображение</a:t>
                      </a:r>
                      <a:endParaRPr lang="ru-RU" sz="1800" b="0" dirty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Рассудите-льность</a:t>
                      </a:r>
                      <a:endParaRPr lang="ru-RU" sz="1800" b="0" dirty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Физическая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активность</a:t>
                      </a:r>
                      <a:endParaRPr lang="ru-RU" sz="1800" b="0" dirty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</a:tr>
              <a:tr h="54565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религия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политиче-ские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убеждения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миссия</a:t>
                      </a:r>
                    </a:p>
                    <a:p>
                      <a:endParaRPr lang="ru-RU" dirty="0"/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откровенный разговор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танец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рисование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музыка</a:t>
                      </a:r>
                      <a:endParaRPr lang="ru-RU" dirty="0"/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поддержка родственников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близких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друзья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помощь психолога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работа</a:t>
                      </a:r>
                      <a:endParaRPr lang="ru-RU" sz="1800" b="0" dirty="0" smtClean="0">
                        <a:solidFill>
                          <a:srgbClr val="003399"/>
                        </a:solidFill>
                        <a:latin typeface="Dynar" pitchFamily="2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фантазии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творчество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увлечения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прошлым и будущим</a:t>
                      </a:r>
                    </a:p>
                    <a:p>
                      <a:endParaRPr lang="ru-RU" dirty="0"/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внутренний диалог</a:t>
                      </a:r>
                    </a:p>
                    <a:p>
                      <a:endParaRPr lang="ru-RU" dirty="0"/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спорт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туризм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сплав</a:t>
                      </a:r>
                    </a:p>
                    <a:p>
                      <a:endParaRPr lang="ru-RU" dirty="0"/>
                    </a:p>
                  </a:txBody>
                  <a:tcPr marL="25400" marR="25400" marT="0" marB="0" horzOverflow="overflow"/>
                </a:tc>
              </a:tr>
              <a:tr h="5456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Франкл</a:t>
                      </a: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Маслоу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Dynar" pitchFamily="2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3600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Фрейд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2587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Эриксон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99"/>
                        </a:solidFill>
                        <a:effectLst/>
                        <a:latin typeface="Dynar" pitchFamily="2" charset="0"/>
                        <a:cs typeface="Times New Roman" pitchFamily="18" charset="0"/>
                      </a:endParaRPr>
                    </a:p>
                    <a:p>
                      <a:pPr marL="2587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Адлер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3127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Юнг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20955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Эллис</a:t>
                      </a:r>
                    </a:p>
                  </a:txBody>
                  <a:tcPr marL="25400" marR="25400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99"/>
                          </a:solidFill>
                          <a:effectLst/>
                          <a:latin typeface="Dynar" pitchFamily="2" charset="0"/>
                          <a:cs typeface="Times New Roman" pitchFamily="18" charset="0"/>
                        </a:rPr>
                        <a:t>Павлов Уотсон</a:t>
                      </a:r>
                    </a:p>
                  </a:txBody>
                  <a:tcPr marL="25400" marR="25400" marT="0" marB="0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 сайт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Группа 14"/>
          <p:cNvGrpSpPr/>
          <p:nvPr/>
        </p:nvGrpSpPr>
        <p:grpSpPr>
          <a:xfrm>
            <a:off x="7358082" y="285728"/>
            <a:ext cx="1467672" cy="1266428"/>
            <a:chOff x="2461386" y="1552156"/>
            <a:chExt cx="3786214" cy="3786214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71736" y="1643050"/>
              <a:ext cx="3571900" cy="35719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3" name="TextBox 12"/>
            <p:cNvSpPr txBox="1"/>
            <p:nvPr/>
          </p:nvSpPr>
          <p:spPr>
            <a:xfrm>
              <a:off x="5254183" y="3999137"/>
              <a:ext cx="989171" cy="1104184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  <a:latin typeface="AGRESSIVE" pitchFamily="2" charset="0"/>
                </a:rPr>
                <a:t>2</a:t>
              </a:r>
              <a:endParaRPr lang="ru-RU" dirty="0">
                <a:solidFill>
                  <a:srgbClr val="C00000"/>
                </a:solidFill>
                <a:latin typeface="AGRESSIVE" pitchFamily="2" charset="0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2461386" y="1552156"/>
              <a:ext cx="3786214" cy="3786214"/>
            </a:xfrm>
            <a:prstGeom prst="roundRect">
              <a:avLst>
                <a:gd name="adj" fmla="val 10501"/>
              </a:avLst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42976" y="571480"/>
            <a:ext cx="6045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DaunPenh" pitchFamily="2" charset="0"/>
              </a:rPr>
              <a:t>Сайт КГБУСО «Краевой кризисный центр для мужчин»</a:t>
            </a:r>
            <a:endParaRPr lang="ru-RU" dirty="0">
              <a:solidFill>
                <a:srgbClr val="003399"/>
              </a:solidFill>
              <a:latin typeface="Dynar" pitchFamily="2" charset="0"/>
              <a:cs typeface="DaunPenh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43240" y="1142984"/>
            <a:ext cx="2714644" cy="715089"/>
          </a:xfrm>
          <a:prstGeom prst="roundRect">
            <a:avLst/>
          </a:prstGeom>
          <a:solidFill>
            <a:schemeClr val="bg1">
              <a:lumMod val="75000"/>
            </a:schemeClr>
          </a:solidFill>
          <a:ln>
            <a:solidFill>
              <a:srgbClr val="13287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>
            <a:spAutoFit/>
          </a:bodyPr>
          <a:lstStyle/>
          <a:p>
            <a:endParaRPr lang="ru-RU" sz="3600" dirty="0">
              <a:solidFill>
                <a:srgbClr val="C00000"/>
              </a:solidFill>
              <a:latin typeface="Dynar" pitchFamily="2" charset="0"/>
              <a:cs typeface="DaunPenh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343262" y="1104180"/>
            <a:ext cx="23455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  <a:latin typeface="Dynar" pitchFamily="2" charset="0"/>
                <a:cs typeface="DaunPenh" pitchFamily="2" charset="0"/>
              </a:rPr>
              <a:t>criscentr.ru</a:t>
            </a:r>
            <a:endParaRPr lang="ru-RU" sz="3600" dirty="0">
              <a:solidFill>
                <a:srgbClr val="C00000"/>
              </a:solidFill>
              <a:latin typeface="Dynar" pitchFamily="2" charset="0"/>
              <a:cs typeface="DaunPenh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30078" t="12500" r="14062" b="24305"/>
          <a:stretch>
            <a:fillRect/>
          </a:stretch>
        </p:blipFill>
        <p:spPr bwMode="auto">
          <a:xfrm>
            <a:off x="1428728" y="2285992"/>
            <a:ext cx="6715172" cy="4273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Скругленный прямоугольник 20"/>
          <p:cNvSpPr/>
          <p:nvPr/>
        </p:nvSpPr>
        <p:spPr>
          <a:xfrm>
            <a:off x="4429124" y="2470162"/>
            <a:ext cx="857256" cy="42862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13707947">
            <a:off x="4795700" y="2880962"/>
            <a:ext cx="571504" cy="282314"/>
          </a:xfrm>
          <a:prstGeom prst="rightArrow">
            <a:avLst/>
          </a:prstGeom>
          <a:solidFill>
            <a:srgbClr val="FF0000"/>
          </a:solidFill>
          <a:ln>
            <a:solidFill>
              <a:srgbClr val="132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7" name="Группа 26"/>
          <p:cNvGrpSpPr/>
          <p:nvPr/>
        </p:nvGrpSpPr>
        <p:grpSpPr>
          <a:xfrm>
            <a:off x="142844" y="4132230"/>
            <a:ext cx="428628" cy="2714620"/>
            <a:chOff x="285720" y="1643050"/>
            <a:chExt cx="714380" cy="5214950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285720" y="1643050"/>
              <a:ext cx="129542" cy="5208326"/>
            </a:xfrm>
            <a:prstGeom prst="rect">
              <a:avLst/>
            </a:prstGeom>
            <a:solidFill>
              <a:srgbClr val="13287F"/>
            </a:solidFill>
            <a:ln>
              <a:solidFill>
                <a:srgbClr val="1328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80033" y="1975194"/>
              <a:ext cx="81601" cy="4882806"/>
            </a:xfrm>
            <a:prstGeom prst="rect">
              <a:avLst/>
            </a:prstGeom>
            <a:solidFill>
              <a:srgbClr val="E10E09"/>
            </a:solidFill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73836" y="2288947"/>
              <a:ext cx="65280" cy="455728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853218" y="2623563"/>
              <a:ext cx="146882" cy="4231765"/>
            </a:xfrm>
            <a:prstGeom prst="rect">
              <a:avLst/>
            </a:prstGeom>
            <a:solidFill>
              <a:srgbClr val="E10E09"/>
            </a:solidFill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BASIC </a:t>
            </a:r>
            <a:r>
              <a:rPr lang="ru-RU" b="1" dirty="0" err="1" smtClean="0">
                <a:solidFill>
                  <a:srgbClr val="C00000"/>
                </a:solidFill>
                <a:latin typeface="Dynar" pitchFamily="2" charset="0"/>
              </a:rPr>
              <a:t>Ph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928670"/>
          <a:ext cx="842968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9" name="Группа 8"/>
          <p:cNvGrpSpPr/>
          <p:nvPr/>
        </p:nvGrpSpPr>
        <p:grpSpPr>
          <a:xfrm>
            <a:off x="857224" y="1716019"/>
            <a:ext cx="481266" cy="4284749"/>
            <a:chOff x="2401002" y="4857760"/>
            <a:chExt cx="348031" cy="308548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401005" y="4857760"/>
              <a:ext cx="320178" cy="465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3600" dirty="0" smtClean="0">
                  <a:solidFill>
                    <a:srgbClr val="13287F"/>
                  </a:solidFill>
                  <a:latin typeface="Dynar" pitchFamily="2" charset="0"/>
                </a:rPr>
                <a:t>1</a:t>
              </a:r>
              <a:endParaRPr lang="ru-RU" sz="3600" dirty="0">
                <a:solidFill>
                  <a:srgbClr val="13287F"/>
                </a:solidFill>
                <a:latin typeface="Dynar" pitchFamily="2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428855" y="6215082"/>
              <a:ext cx="320178" cy="465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3600" dirty="0" smtClean="0">
                  <a:solidFill>
                    <a:srgbClr val="13287F"/>
                  </a:solidFill>
                  <a:latin typeface="Dynar" pitchFamily="2" charset="0"/>
                </a:rPr>
                <a:t>2</a:t>
              </a:r>
              <a:endParaRPr lang="ru-RU" sz="3600" dirty="0">
                <a:solidFill>
                  <a:srgbClr val="13287F"/>
                </a:solidFill>
                <a:latin typeface="Dynar" pitchFamily="2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401002" y="7477812"/>
              <a:ext cx="320178" cy="465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ru-RU" sz="3600" dirty="0" smtClean="0">
                  <a:solidFill>
                    <a:srgbClr val="13287F"/>
                  </a:solidFill>
                  <a:latin typeface="Dynar" pitchFamily="2" charset="0"/>
                </a:rPr>
                <a:t>3</a:t>
              </a:r>
              <a:endParaRPr lang="ru-RU" sz="3600" dirty="0">
                <a:solidFill>
                  <a:srgbClr val="13287F"/>
                </a:solidFill>
                <a:latin typeface="Dynar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357290" y="355948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3200" dirty="0" smtClean="0">
                <a:solidFill>
                  <a:srgbClr val="E10E09"/>
                </a:solidFill>
                <a:latin typeface="Dynar" pitchFamily="2" charset="0"/>
              </a:rPr>
              <a:t>Эффективные ресурсы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428628" y="1285860"/>
            <a:ext cx="8286776" cy="642942"/>
            <a:chOff x="428628" y="1285860"/>
            <a:chExt cx="8286776" cy="642942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428628" y="1285860"/>
              <a:ext cx="8286776" cy="642942"/>
              <a:chOff x="357158" y="1071546"/>
              <a:chExt cx="8286776" cy="642942"/>
            </a:xfrm>
          </p:grpSpPr>
          <p:grpSp>
            <p:nvGrpSpPr>
              <p:cNvPr id="9" name="Группа 8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7" name="Прямоугольник 6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Скругленный прямоугольник 7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0" name="Прямоугольник 9"/>
              <p:cNvSpPr/>
              <p:nvPr/>
            </p:nvSpPr>
            <p:spPr>
              <a:xfrm>
                <a:off x="2213453" y="1142984"/>
                <a:ext cx="221567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Вера/Убеждения</a:t>
                </a:r>
                <a:endParaRPr lang="ru-RU" sz="2000" dirty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sp>
          <p:nvSpPr>
            <p:cNvPr id="43" name="Овал 42"/>
            <p:cNvSpPr/>
            <p:nvPr/>
          </p:nvSpPr>
          <p:spPr>
            <a:xfrm>
              <a:off x="8286776" y="1571612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122" name="Picture 2" descr="C:\Users\Рукина\Desktop\Безымянный-1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4212"/>
            <a:stretch>
              <a:fillRect/>
            </a:stretch>
          </p:blipFill>
          <p:spPr bwMode="auto">
            <a:xfrm>
              <a:off x="6215074" y="1428736"/>
              <a:ext cx="578684" cy="500066"/>
            </a:xfrm>
            <a:prstGeom prst="rect">
              <a:avLst/>
            </a:prstGeom>
            <a:noFill/>
          </p:spPr>
        </p:pic>
      </p:grpSp>
      <p:grpSp>
        <p:nvGrpSpPr>
          <p:cNvPr id="55" name="Группа 54"/>
          <p:cNvGrpSpPr/>
          <p:nvPr/>
        </p:nvGrpSpPr>
        <p:grpSpPr>
          <a:xfrm>
            <a:off x="428628" y="2071678"/>
            <a:ext cx="8286776" cy="658516"/>
            <a:chOff x="428628" y="2071678"/>
            <a:chExt cx="8286776" cy="658516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428628" y="2071678"/>
              <a:ext cx="8286776" cy="642942"/>
              <a:chOff x="357158" y="1071546"/>
              <a:chExt cx="8286776" cy="642942"/>
            </a:xfrm>
          </p:grpSpPr>
          <p:grpSp>
            <p:nvGrpSpPr>
              <p:cNvPr id="13" name="Группа 12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15" name="Прямоугольник 14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4" name="Прямоугольник 13"/>
              <p:cNvSpPr/>
              <p:nvPr/>
            </p:nvSpPr>
            <p:spPr>
              <a:xfrm>
                <a:off x="2658044" y="1142984"/>
                <a:ext cx="105670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Эмоции</a:t>
                </a:r>
                <a:endParaRPr lang="ru-RU" sz="2000" dirty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pic>
          <p:nvPicPr>
            <p:cNvPr id="5123" name="Picture 3" descr="C:\Users\Рукина\Desktop\222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2197"/>
            <a:stretch>
              <a:fillRect/>
            </a:stretch>
          </p:blipFill>
          <p:spPr bwMode="auto">
            <a:xfrm>
              <a:off x="6226662" y="2221204"/>
              <a:ext cx="571504" cy="508990"/>
            </a:xfrm>
            <a:prstGeom prst="rect">
              <a:avLst/>
            </a:prstGeom>
            <a:noFill/>
          </p:spPr>
        </p:pic>
        <p:sp>
          <p:nvSpPr>
            <p:cNvPr id="44" name="Овал 43"/>
            <p:cNvSpPr/>
            <p:nvPr/>
          </p:nvSpPr>
          <p:spPr>
            <a:xfrm>
              <a:off x="8286776" y="2357430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428628" y="2857496"/>
            <a:ext cx="8286776" cy="648851"/>
            <a:chOff x="428628" y="2928934"/>
            <a:chExt cx="8286776" cy="648851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428628" y="2928934"/>
              <a:ext cx="8286776" cy="642942"/>
              <a:chOff x="357158" y="1071546"/>
              <a:chExt cx="8286776" cy="642942"/>
            </a:xfrm>
          </p:grpSpPr>
          <p:grpSp>
            <p:nvGrpSpPr>
              <p:cNvPr id="18" name="Группа 17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20" name="Прямоугольник 19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Скругленный прямоугольник 20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9" name="Прямоугольник 18"/>
              <p:cNvSpPr/>
              <p:nvPr/>
            </p:nvSpPr>
            <p:spPr>
              <a:xfrm>
                <a:off x="2643174" y="1142984"/>
                <a:ext cx="1297150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Общение</a:t>
                </a:r>
                <a:endParaRPr lang="ru-RU" sz="2000" dirty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pic>
          <p:nvPicPr>
            <p:cNvPr id="5124" name="Picture 4" descr="C:\Users\Рукина\Desktop\3333.jpg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4987"/>
            <a:stretch>
              <a:fillRect/>
            </a:stretch>
          </p:blipFill>
          <p:spPr bwMode="auto">
            <a:xfrm>
              <a:off x="6215074" y="3089740"/>
              <a:ext cx="571504" cy="488045"/>
            </a:xfrm>
            <a:prstGeom prst="rect">
              <a:avLst/>
            </a:prstGeom>
            <a:noFill/>
          </p:spPr>
        </p:pic>
        <p:sp>
          <p:nvSpPr>
            <p:cNvPr id="45" name="Овал 44"/>
            <p:cNvSpPr/>
            <p:nvPr/>
          </p:nvSpPr>
          <p:spPr>
            <a:xfrm>
              <a:off x="8286776" y="3214686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428628" y="3652279"/>
            <a:ext cx="8286776" cy="642942"/>
            <a:chOff x="428628" y="3714752"/>
            <a:chExt cx="8286776" cy="642942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428628" y="3714752"/>
              <a:ext cx="8286776" cy="642942"/>
              <a:chOff x="357158" y="1071546"/>
              <a:chExt cx="8286776" cy="642942"/>
            </a:xfrm>
          </p:grpSpPr>
          <p:grpSp>
            <p:nvGrpSpPr>
              <p:cNvPr id="23" name="Группа 22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25" name="Прямоугольник 24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6" name="Скругленный прямоугольник 25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4" name="Прямоугольник 23"/>
              <p:cNvSpPr/>
              <p:nvPr/>
            </p:nvSpPr>
            <p:spPr>
              <a:xfrm>
                <a:off x="2428860" y="1142984"/>
                <a:ext cx="182133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Воображение</a:t>
                </a:r>
                <a:endParaRPr lang="ru-RU" sz="2000" dirty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pic>
          <p:nvPicPr>
            <p:cNvPr id="5125" name="Picture 5" descr="C:\Users\Рукина\Desktop\44444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4987"/>
            <a:stretch>
              <a:fillRect/>
            </a:stretch>
          </p:blipFill>
          <p:spPr bwMode="auto">
            <a:xfrm>
              <a:off x="6215074" y="3857628"/>
              <a:ext cx="585580" cy="500066"/>
            </a:xfrm>
            <a:prstGeom prst="rect">
              <a:avLst/>
            </a:prstGeom>
            <a:noFill/>
          </p:spPr>
        </p:pic>
        <p:sp>
          <p:nvSpPr>
            <p:cNvPr id="46" name="Овал 45"/>
            <p:cNvSpPr/>
            <p:nvPr/>
          </p:nvSpPr>
          <p:spPr>
            <a:xfrm>
              <a:off x="8286776" y="4000504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428628" y="4500570"/>
            <a:ext cx="8286776" cy="642942"/>
            <a:chOff x="428628" y="4643446"/>
            <a:chExt cx="8286776" cy="642942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428628" y="4643446"/>
              <a:ext cx="8286776" cy="642942"/>
              <a:chOff x="357158" y="1071546"/>
              <a:chExt cx="8286776" cy="642942"/>
            </a:xfrm>
          </p:grpSpPr>
          <p:grpSp>
            <p:nvGrpSpPr>
              <p:cNvPr id="28" name="Группа 27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Скругленный прямоугольник 30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9" name="Прямоугольник 28"/>
              <p:cNvSpPr/>
              <p:nvPr/>
            </p:nvSpPr>
            <p:spPr>
              <a:xfrm>
                <a:off x="2143108" y="1142984"/>
                <a:ext cx="25042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Рассудительность</a:t>
                </a:r>
                <a:endParaRPr lang="ru-RU" sz="2000" dirty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pic>
          <p:nvPicPr>
            <p:cNvPr id="5127" name="Picture 7" descr="C:\Users\Рукина\Desktop\5555555.jp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4987"/>
            <a:stretch>
              <a:fillRect/>
            </a:stretch>
          </p:blipFill>
          <p:spPr bwMode="auto">
            <a:xfrm>
              <a:off x="6215074" y="4786322"/>
              <a:ext cx="585580" cy="500066"/>
            </a:xfrm>
            <a:prstGeom prst="rect">
              <a:avLst/>
            </a:prstGeom>
            <a:noFill/>
          </p:spPr>
        </p:pic>
        <p:sp>
          <p:nvSpPr>
            <p:cNvPr id="47" name="Овал 46"/>
            <p:cNvSpPr/>
            <p:nvPr/>
          </p:nvSpPr>
          <p:spPr>
            <a:xfrm>
              <a:off x="828677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428628" y="5357826"/>
            <a:ext cx="8286776" cy="642942"/>
            <a:chOff x="428628" y="5500702"/>
            <a:chExt cx="8286776" cy="642942"/>
          </a:xfrm>
        </p:grpSpPr>
        <p:grpSp>
          <p:nvGrpSpPr>
            <p:cNvPr id="32" name="Группа 31"/>
            <p:cNvGrpSpPr/>
            <p:nvPr/>
          </p:nvGrpSpPr>
          <p:grpSpPr>
            <a:xfrm>
              <a:off x="428628" y="5500702"/>
              <a:ext cx="8286776" cy="642942"/>
              <a:chOff x="357158" y="1071546"/>
              <a:chExt cx="8286776" cy="642942"/>
            </a:xfrm>
          </p:grpSpPr>
          <p:grpSp>
            <p:nvGrpSpPr>
              <p:cNvPr id="33" name="Группа 32"/>
              <p:cNvGrpSpPr/>
              <p:nvPr/>
            </p:nvGrpSpPr>
            <p:grpSpPr>
              <a:xfrm>
                <a:off x="357158" y="1071546"/>
                <a:ext cx="8286776" cy="642942"/>
                <a:chOff x="642910" y="6715148"/>
                <a:chExt cx="8286776" cy="642942"/>
              </a:xfrm>
            </p:grpSpPr>
            <p:sp>
              <p:nvSpPr>
                <p:cNvPr id="35" name="Прямоугольник 34"/>
                <p:cNvSpPr/>
                <p:nvPr/>
              </p:nvSpPr>
              <p:spPr>
                <a:xfrm>
                  <a:off x="642910" y="6858024"/>
                  <a:ext cx="8286776" cy="500066"/>
                </a:xfrm>
                <a:prstGeom prst="rect">
                  <a:avLst/>
                </a:prstGeom>
                <a:solidFill>
                  <a:schemeClr val="bg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Скругленный прямоугольник 35"/>
                <p:cNvSpPr/>
                <p:nvPr/>
              </p:nvSpPr>
              <p:spPr>
                <a:xfrm>
                  <a:off x="1000100" y="6715148"/>
                  <a:ext cx="5214974" cy="571504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34" name="Прямоугольник 33"/>
              <p:cNvSpPr/>
              <p:nvPr/>
            </p:nvSpPr>
            <p:spPr>
              <a:xfrm>
                <a:off x="1857356" y="1142984"/>
                <a:ext cx="3182281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:r>
                  <a:rPr lang="ru-RU" sz="2000" b="1" dirty="0" smtClean="0">
                    <a:solidFill>
                      <a:schemeClr val="bg1"/>
                    </a:solidFill>
                    <a:latin typeface="Dynar" pitchFamily="2" charset="0"/>
                  </a:rPr>
                  <a:t>Физическая активность</a:t>
                </a:r>
                <a:endParaRPr lang="ru-RU" sz="2000" dirty="0" smtClean="0">
                  <a:solidFill>
                    <a:schemeClr val="bg1"/>
                  </a:solidFill>
                  <a:latin typeface="Dynar" pitchFamily="2" charset="0"/>
                </a:endParaRPr>
              </a:p>
            </p:txBody>
          </p:sp>
        </p:grpSp>
        <p:pic>
          <p:nvPicPr>
            <p:cNvPr id="5126" name="Picture 6" descr="C:\Users\Рукина\Desktop\6666666.jpg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 b="34987"/>
            <a:stretch>
              <a:fillRect/>
            </a:stretch>
          </p:blipFill>
          <p:spPr bwMode="auto">
            <a:xfrm>
              <a:off x="6286512" y="5643578"/>
              <a:ext cx="585580" cy="500066"/>
            </a:xfrm>
            <a:prstGeom prst="rect">
              <a:avLst/>
            </a:prstGeom>
            <a:noFill/>
          </p:spPr>
        </p:pic>
        <p:sp>
          <p:nvSpPr>
            <p:cNvPr id="48" name="Овал 47"/>
            <p:cNvSpPr/>
            <p:nvPr/>
          </p:nvSpPr>
          <p:spPr>
            <a:xfrm>
              <a:off x="8286776" y="5786454"/>
              <a:ext cx="214314" cy="214314"/>
            </a:xfrm>
            <a:prstGeom prst="ellipse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Методика: </a:t>
            </a:r>
            <a:br>
              <a:rPr lang="ru-RU" b="1" dirty="0" smtClean="0">
                <a:solidFill>
                  <a:srgbClr val="C00000"/>
                </a:solidFill>
                <a:latin typeface="Dynar" pitchFamily="2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Dynar" pitchFamily="2" charset="0"/>
              </a:rPr>
              <a:t>«История в шести частях» </a:t>
            </a:r>
            <a:endParaRPr lang="ru-RU" dirty="0">
              <a:solidFill>
                <a:srgbClr val="C00000"/>
              </a:solidFill>
              <a:latin typeface="Dynar" pitchFamily="2" charset="0"/>
            </a:endParaRPr>
          </a:p>
        </p:txBody>
      </p:sp>
      <p:graphicFrame>
        <p:nvGraphicFramePr>
          <p:cNvPr id="12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288970142"/>
              </p:ext>
            </p:extLst>
          </p:nvPr>
        </p:nvGraphicFramePr>
        <p:xfrm>
          <a:off x="642910" y="2004511"/>
          <a:ext cx="8043891" cy="38404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1297"/>
                <a:gridCol w="2681297"/>
                <a:gridCol w="2681297"/>
              </a:tblGrid>
              <a:tr h="1427609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1.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Начало истории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Герой</a:t>
                      </a:r>
                    </a:p>
                    <a:p>
                      <a:pPr algn="ctr"/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2.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Задача / миссия</a:t>
                      </a:r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3.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Кто или что помогает  герою</a:t>
                      </a:r>
                    </a:p>
                    <a:p>
                      <a:pPr algn="ctr"/>
                      <a:endParaRPr lang="ru-RU" sz="2400" b="0" dirty="0" smtClean="0">
                        <a:ln>
                          <a:solidFill>
                            <a:srgbClr val="003399"/>
                          </a:solidFill>
                        </a:ln>
                        <a:effectLst/>
                        <a:latin typeface="Dynar" pitchFamily="2" charset="0"/>
                      </a:endParaRPr>
                    </a:p>
                    <a:p>
                      <a:pPr algn="ctr"/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2342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4.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Препятствие/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трудность</a:t>
                      </a:r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5.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Как преодолевается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Трудность</a:t>
                      </a:r>
                    </a:p>
                    <a:p>
                      <a:pPr algn="ctr"/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6. </a:t>
                      </a:r>
                    </a:p>
                    <a:p>
                      <a:pPr algn="ctr"/>
                      <a:r>
                        <a:rPr lang="ru-RU" sz="2400" b="0" dirty="0" smtClean="0">
                          <a:ln>
                            <a:solidFill>
                              <a:srgbClr val="003399"/>
                            </a:solidFill>
                          </a:ln>
                          <a:effectLst/>
                          <a:latin typeface="Dynar" pitchFamily="2" charset="0"/>
                        </a:rPr>
                        <a:t>Конец истории</a:t>
                      </a:r>
                    </a:p>
                    <a:p>
                      <a:pPr algn="ctr"/>
                      <a:endParaRPr lang="ru-RU" sz="2400" b="0" dirty="0">
                        <a:ln>
                          <a:solidFill>
                            <a:srgbClr val="003399"/>
                          </a:solidFill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Dynar" pitchFamily="2" charset="0"/>
                      </a:endParaRPr>
                    </a:p>
                  </a:txBody>
                  <a:tcPr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928794" y="1500174"/>
            <a:ext cx="5286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Классический вариант : рисунок 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07324"/>
            <a:ext cx="9144000" cy="68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12" name="Рисунок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571774"/>
            <a:ext cx="1500188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642961"/>
            <a:ext cx="150018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4" y="2571744"/>
            <a:ext cx="1571625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5" y="500086"/>
            <a:ext cx="15001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928938" y="3500461"/>
            <a:ext cx="3929062" cy="530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50" dirty="0">
                <a:cs typeface="+mn-cs"/>
              </a:rPr>
              <a:t/>
            </a:r>
            <a:br>
              <a:rPr lang="ru-RU" sz="1050" dirty="0">
                <a:cs typeface="+mn-cs"/>
              </a:rPr>
            </a:br>
            <a:endParaRPr lang="ru-RU" dirty="0"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28794" y="1071586"/>
            <a:ext cx="228599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Вера,</a:t>
            </a:r>
          </a:p>
          <a:p>
            <a:pPr lvl="0" algn="ctr">
              <a:defRPr/>
            </a:pPr>
            <a:r>
              <a:rPr lang="ru-RU" sz="2000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убеждения</a:t>
            </a:r>
            <a:endParaRPr lang="ru-RU" sz="2000" dirty="0" smtClean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928794" y="3000399"/>
            <a:ext cx="2214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Эмоции</a:t>
            </a:r>
            <a:endParaRPr lang="ru-RU" dirty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8794" y="5072086"/>
            <a:ext cx="2214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Общение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72264" y="1071586"/>
            <a:ext cx="2214562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Воображение</a:t>
            </a:r>
            <a:endParaRPr lang="ru-RU" dirty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572264" y="3071836"/>
            <a:ext cx="24288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Рассудительность</a:t>
            </a:r>
            <a:endParaRPr lang="ru-RU" dirty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572264" y="5214961"/>
            <a:ext cx="2357437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Физическая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3399"/>
                </a:solidFill>
                <a:latin typeface="Dynar" pitchFamily="2" charset="0"/>
                <a:cs typeface="Times New Roman" pitchFamily="18" charset="0"/>
              </a:rPr>
              <a:t>активность</a:t>
            </a:r>
            <a:endParaRPr lang="ru-RU" dirty="0" smtClean="0">
              <a:solidFill>
                <a:srgbClr val="003399"/>
              </a:solidFill>
              <a:latin typeface="Dynar" pitchFamily="2" charset="0"/>
            </a:endParaRPr>
          </a:p>
          <a:p>
            <a:pPr>
              <a:defRPr/>
            </a:pPr>
            <a:endParaRPr lang="ru-RU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1928813" y="71414"/>
            <a:ext cx="6715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C00000"/>
                </a:solidFill>
                <a:latin typeface="Dynar" pitchFamily="2" charset="0"/>
              </a:rPr>
              <a:t>Метафорические ассоциативные карты «</a:t>
            </a:r>
            <a:r>
              <a:rPr lang="en-US" sz="2000" dirty="0" smtClean="0">
                <a:solidFill>
                  <a:srgbClr val="C00000"/>
                </a:solidFill>
                <a:latin typeface="Dynar" pitchFamily="2" charset="0"/>
              </a:rPr>
              <a:t>COP</a:t>
            </a:r>
            <a:r>
              <a:rPr lang="ru-RU" sz="2000" dirty="0">
                <a:solidFill>
                  <a:srgbClr val="C00000"/>
                </a:solidFill>
                <a:latin typeface="Dynar" pitchFamily="2" charset="0"/>
              </a:rPr>
              <a:t>Е</a:t>
            </a:r>
            <a:r>
              <a:rPr lang="ru-RU" sz="2000" dirty="0" smtClean="0">
                <a:solidFill>
                  <a:srgbClr val="C00000"/>
                </a:solidFill>
                <a:latin typeface="Dynar" pitchFamily="2" charset="0"/>
              </a:rPr>
              <a:t>»</a:t>
            </a:r>
            <a:endParaRPr lang="ru-RU" sz="2000" dirty="0">
              <a:solidFill>
                <a:srgbClr val="C00000"/>
              </a:solidFill>
              <a:latin typeface="Dynar" pitchFamily="2" charset="0"/>
            </a:endParaRPr>
          </a:p>
        </p:txBody>
      </p:sp>
      <p:pic>
        <p:nvPicPr>
          <p:cNvPr id="25" name="Рисунок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4643446"/>
            <a:ext cx="1571625" cy="210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Рисунок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7188" y="4714899"/>
            <a:ext cx="15716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6" name="Прямоугольник 15"/>
          <p:cNvSpPr/>
          <p:nvPr/>
        </p:nvSpPr>
        <p:spPr>
          <a:xfrm>
            <a:off x="2928938" y="3500461"/>
            <a:ext cx="3929062" cy="530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050" dirty="0">
                <a:cs typeface="+mn-cs"/>
              </a:rPr>
              <a:t/>
            </a:r>
            <a:br>
              <a:rPr lang="ru-RU" sz="1050" dirty="0">
                <a:cs typeface="+mn-cs"/>
              </a:rPr>
            </a:br>
            <a:endParaRPr lang="ru-RU" dirty="0">
              <a:cs typeface="+mn-cs"/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27" name="Рисунок 2"/>
          <p:cNvPicPr>
            <a:picLocks noChangeAspect="1" noChangeArrowheads="1"/>
          </p:cNvPicPr>
          <p:nvPr/>
        </p:nvPicPr>
        <p:blipFill>
          <a:blip r:embed="rId3"/>
          <a:srcRect r="3709"/>
          <a:stretch>
            <a:fillRect/>
          </a:stretch>
        </p:blipFill>
        <p:spPr bwMode="auto">
          <a:xfrm>
            <a:off x="1142976" y="1334110"/>
            <a:ext cx="7215238" cy="477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500034" y="71414"/>
            <a:ext cx="83204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Dynar" pitchFamily="2" charset="0"/>
              </a:rPr>
              <a:t>Методика: </a:t>
            </a:r>
          </a:p>
          <a:p>
            <a:pPr algn="ctr"/>
            <a:r>
              <a:rPr lang="ru-RU" sz="2400" dirty="0">
                <a:solidFill>
                  <a:srgbClr val="C00000"/>
                </a:solidFill>
                <a:latin typeface="Dynar" pitchFamily="2" charset="0"/>
              </a:rPr>
              <a:t>использование метафорических ассоциативных карт «</a:t>
            </a:r>
            <a:r>
              <a:rPr lang="en-US" sz="2400" dirty="0" smtClean="0">
                <a:solidFill>
                  <a:srgbClr val="C00000"/>
                </a:solidFill>
                <a:latin typeface="Dynar" pitchFamily="2" charset="0"/>
              </a:rPr>
              <a:t>COP</a:t>
            </a: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Е» (история в шести частях)</a:t>
            </a:r>
            <a:endParaRPr lang="ru-RU" sz="24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571656" y="3357562"/>
            <a:ext cx="1785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Герой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071946" y="3429000"/>
            <a:ext cx="171450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Миссия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86512" y="3497049"/>
            <a:ext cx="2714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Кто или что помогает</a:t>
            </a:r>
          </a:p>
          <a:p>
            <a:pPr>
              <a:defRPr/>
            </a:pPr>
            <a:endParaRPr lang="ru-RU" dirty="0"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00118" y="6072206"/>
            <a:ext cx="25003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Препятствие</a:t>
            </a:r>
            <a:endParaRPr lang="ru-RU" dirty="0">
              <a:cs typeface="+mn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29008" y="6072188"/>
            <a:ext cx="228600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Как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преодолевается</a:t>
            </a:r>
            <a:endParaRPr lang="ru-RU" dirty="0"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72283" y="6143644"/>
            <a:ext cx="1785931" cy="369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cs typeface="+mn-cs"/>
              </a:rPr>
              <a:t>Конец истории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1" name="Схема 20"/>
          <p:cNvGraphicFramePr/>
          <p:nvPr/>
        </p:nvGraphicFramePr>
        <p:xfrm>
          <a:off x="285720" y="428604"/>
          <a:ext cx="8572560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500034" y="4286256"/>
            <a:ext cx="7929618" cy="2143140"/>
          </a:xfrm>
          <a:prstGeom prst="roundRect">
            <a:avLst/>
          </a:prstGeom>
          <a:noFill/>
          <a:ln>
            <a:solidFill>
              <a:srgbClr val="00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571472" y="2500306"/>
            <a:ext cx="4286280" cy="1428760"/>
            <a:chOff x="571472" y="2500306"/>
            <a:chExt cx="4286280" cy="142876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571472" y="2500306"/>
              <a:ext cx="4286280" cy="142876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642910" y="2597436"/>
              <a:ext cx="414340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ru-RU" dirty="0" smtClean="0">
                  <a:solidFill>
                    <a:srgbClr val="4F81BD">
                      <a:lumMod val="50000"/>
                    </a:srgbClr>
                  </a:solidFill>
                  <a:latin typeface="Dynar" pitchFamily="2" charset="0"/>
                </a:rPr>
                <a:t>помогает быстро оценить имеющиеся ресурсы                                  и текущее эмоциональное состояние человека </a:t>
              </a:r>
              <a:endParaRPr lang="ru-RU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786314" y="2928934"/>
            <a:ext cx="4071966" cy="1428760"/>
            <a:chOff x="4786314" y="2928934"/>
            <a:chExt cx="4071966" cy="1428760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4786314" y="2928934"/>
              <a:ext cx="4071966" cy="1428760"/>
            </a:xfrm>
            <a:prstGeom prst="round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4857752" y="3000372"/>
              <a:ext cx="385765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4F81BD">
                      <a:lumMod val="50000"/>
                    </a:srgbClr>
                  </a:solidFill>
                  <a:latin typeface="Dynar" pitchFamily="2" charset="0"/>
                </a:rPr>
                <a:t>помогает определить достаточно ли одной встречи или необходима длительная поддержка</a:t>
              </a:r>
              <a:endParaRPr lang="ru-RU" dirty="0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642910" y="4396941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dirty="0" smtClean="0">
                <a:solidFill>
                  <a:srgbClr val="4F81BD">
                    <a:lumMod val="50000"/>
                  </a:srgbClr>
                </a:solidFill>
                <a:latin typeface="Dynar" pitchFamily="2" charset="0"/>
              </a:rPr>
              <a:t>При разовой встрече используются «имеющиеся» </a:t>
            </a:r>
          </a:p>
          <a:p>
            <a:pPr lvl="0" algn="ctr">
              <a:defRPr/>
            </a:pPr>
            <a:r>
              <a:rPr lang="ru-RU" sz="2000" dirty="0" smtClean="0">
                <a:solidFill>
                  <a:srgbClr val="4F81BD">
                    <a:lumMod val="50000"/>
                  </a:srgbClr>
                </a:solidFill>
                <a:latin typeface="Dynar" pitchFamily="2" charset="0"/>
              </a:rPr>
              <a:t> у человека элементы BASIC </a:t>
            </a:r>
            <a:r>
              <a:rPr lang="ru-RU" sz="2000" dirty="0" err="1" smtClean="0">
                <a:solidFill>
                  <a:srgbClr val="4F81BD">
                    <a:lumMod val="50000"/>
                  </a:srgbClr>
                </a:solidFill>
                <a:latin typeface="Dynar" pitchFamily="2" charset="0"/>
              </a:rPr>
              <a:t>Ph</a:t>
            </a:r>
            <a:endParaRPr lang="ru-RU" sz="2000" dirty="0" smtClean="0">
              <a:solidFill>
                <a:srgbClr val="4F81BD">
                  <a:lumMod val="50000"/>
                </a:srgbClr>
              </a:solidFill>
              <a:latin typeface="Dynar" pitchFamily="2" charset="0"/>
            </a:endParaRPr>
          </a:p>
          <a:p>
            <a:pPr lvl="0" algn="ctr">
              <a:defRPr/>
            </a:pPr>
            <a:endParaRPr lang="ru-RU" sz="2000" dirty="0" smtClean="0">
              <a:solidFill>
                <a:srgbClr val="4F81BD">
                  <a:lumMod val="50000"/>
                </a:srgbClr>
              </a:solidFill>
              <a:latin typeface="Dynar" pitchFamily="2" charset="0"/>
            </a:endParaRPr>
          </a:p>
          <a:p>
            <a:pPr lvl="0" algn="ctr">
              <a:defRPr/>
            </a:pPr>
            <a:r>
              <a:rPr lang="ru-RU" sz="2000" dirty="0" smtClean="0">
                <a:solidFill>
                  <a:srgbClr val="4F81BD">
                    <a:lumMod val="50000"/>
                  </a:srgbClr>
                </a:solidFill>
                <a:latin typeface="Dynar" pitchFamily="2" charset="0"/>
              </a:rPr>
              <a:t>При длительная поддержка – сосредотачиваются усилия  на отсутствующих элементах и обучают разнообразным способам преодоления стрессовой ситуацией</a:t>
            </a:r>
            <a:endParaRPr lang="ru-RU" sz="2000" dirty="0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2500298" y="5213362"/>
            <a:ext cx="4000528" cy="1588"/>
          </a:xfrm>
          <a:prstGeom prst="line">
            <a:avLst/>
          </a:prstGeom>
          <a:ln>
            <a:solidFill>
              <a:srgbClr val="E10E0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571471" y="-24"/>
            <a:ext cx="8001057" cy="785818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ts val="3800"/>
              </a:lnSpc>
            </a:pPr>
            <a:r>
              <a:rPr lang="ru-RU" sz="3600" b="1" dirty="0" smtClean="0">
                <a:solidFill>
                  <a:srgbClr val="C00000"/>
                </a:solidFill>
                <a:latin typeface="Dynar" pitchFamily="2" charset="0"/>
              </a:rPr>
              <a:t>Основные положения модели и ее цели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35842" name="Picture 2" descr="C:\Users\Рукина\Desktop\5a3bca0fa24fd9578f18788a_5a6894508223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944692"/>
            <a:ext cx="4572032" cy="5127514"/>
          </a:xfrm>
          <a:prstGeom prst="rect">
            <a:avLst/>
          </a:prstGeom>
          <a:noFill/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07324"/>
            <a:ext cx="9144000" cy="68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500034" y="71414"/>
            <a:ext cx="832040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Энергия </a:t>
            </a:r>
          </a:p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– как семейный ресурс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Прямоугольник 1"/>
          <p:cNvSpPr>
            <a:spLocks noChangeArrowheads="1"/>
          </p:cNvSpPr>
          <p:nvPr/>
        </p:nvSpPr>
        <p:spPr bwMode="auto">
          <a:xfrm>
            <a:off x="357158" y="571480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Определите ваш уровень энергии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07324"/>
            <a:ext cx="9144000" cy="683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69" name="Picture 5" descr="C:\Users\Рукина\Desktop\thermometer-vector-1218584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8EBF0"/>
              </a:clrFrom>
              <a:clrTo>
                <a:srgbClr val="E8EBF0">
                  <a:alpha val="0"/>
                </a:srgbClr>
              </a:clrTo>
            </a:clrChange>
          </a:blip>
          <a:srcRect l="19142" t="3076" r="19144" b="10769"/>
          <a:stretch>
            <a:fillRect/>
          </a:stretch>
        </p:blipFill>
        <p:spPr bwMode="auto">
          <a:xfrm>
            <a:off x="-71470" y="1500174"/>
            <a:ext cx="1540126" cy="3786214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1357290" y="1500174"/>
            <a:ext cx="7766870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10 – хочу летать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9   –  много вдохновения и оптимизма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8   –  прекрасно чувствую себя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7   –  хорошо себя чувствую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6   –  приятная лёгкая усталость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5   –  устала, но есть силы делать то, должна (желания нет)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4   –  очень устала, хочу отдохнуть 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3   –  крайняя степень усталости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2   –  есть силы лежать, чуть-чуть разговаривать</a:t>
            </a:r>
          </a:p>
          <a:p>
            <a:pPr marL="342900" indent="-34290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1   –  есть силы только лежать</a:t>
            </a:r>
          </a:p>
          <a:p>
            <a:pPr marL="342900" indent="-342900">
              <a:buAutoNum type="arabicPlain" startAt="8"/>
            </a:pPr>
            <a:endParaRPr lang="ru-RU" sz="2000" dirty="0">
              <a:solidFill>
                <a:srgbClr val="003399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500042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Ловушка идеальных родителей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pic>
        <p:nvPicPr>
          <p:cNvPr id="37890" name="Picture 2" descr="C:\Users\Рукина\Desktop\0-2573_family-cartoon-child-illustration-hand-drawn-family-vecto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285720" y="1357298"/>
            <a:ext cx="4279551" cy="4143404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4572000" y="2428868"/>
            <a:ext cx="4334841" cy="27842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0975" indent="-180975">
              <a:lnSpc>
                <a:spcPct val="150000"/>
              </a:lnSpc>
              <a:buFont typeface="Wingdings" pitchFamily="2" charset="2"/>
              <a:buChar char="ü"/>
              <a:tabLst>
                <a:tab pos="180975" algn="l"/>
              </a:tabLst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Изоляция</a:t>
            </a:r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ü"/>
              <a:tabLst>
                <a:tab pos="180975" algn="l"/>
              </a:tabLst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Социальны ожидания</a:t>
            </a:r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ü"/>
              <a:tabLst>
                <a:tab pos="180975" algn="l"/>
              </a:tabLst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Фокус на эффективности</a:t>
            </a:r>
          </a:p>
          <a:p>
            <a:pPr marL="180975" indent="-180975">
              <a:lnSpc>
                <a:spcPct val="150000"/>
              </a:lnSpc>
              <a:buFont typeface="Wingdings" pitchFamily="2" charset="2"/>
              <a:buChar char="ü"/>
              <a:tabLst>
                <a:tab pos="180975" algn="l"/>
              </a:tabLst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Перфекционизм</a:t>
            </a:r>
          </a:p>
          <a:p>
            <a:pPr marL="342900" indent="-342900">
              <a:lnSpc>
                <a:spcPct val="150000"/>
              </a:lnSpc>
              <a:buAutoNum type="arabicPlain" startAt="8"/>
            </a:pP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Группа 43"/>
          <p:cNvGrpSpPr/>
          <p:nvPr/>
        </p:nvGrpSpPr>
        <p:grpSpPr>
          <a:xfrm>
            <a:off x="-32" y="24"/>
            <a:ext cx="9144032" cy="6858000"/>
            <a:chOff x="-32" y="24"/>
            <a:chExt cx="9144032" cy="6858000"/>
          </a:xfrm>
        </p:grpSpPr>
        <p:grpSp>
          <p:nvGrpSpPr>
            <p:cNvPr id="2" name="Группа 6"/>
            <p:cNvGrpSpPr/>
            <p:nvPr/>
          </p:nvGrpSpPr>
          <p:grpSpPr>
            <a:xfrm>
              <a:off x="-32" y="24"/>
              <a:ext cx="9144000" cy="6858000"/>
              <a:chOff x="0" y="0"/>
              <a:chExt cx="9144000" cy="6858000"/>
            </a:xfrm>
          </p:grpSpPr>
          <p:pic>
            <p:nvPicPr>
              <p:cNvPr id="5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3" name="Группа 25"/>
              <p:cNvGrpSpPr/>
              <p:nvPr/>
            </p:nvGrpSpPr>
            <p:grpSpPr>
              <a:xfrm>
                <a:off x="158487" y="3365950"/>
                <a:ext cx="396261" cy="3492050"/>
                <a:chOff x="285720" y="1571612"/>
                <a:chExt cx="714380" cy="5278000"/>
              </a:xfrm>
            </p:grpSpPr>
            <p:sp>
              <p:nvSpPr>
                <p:cNvPr id="7" name="Прямоугольник 6"/>
                <p:cNvSpPr/>
                <p:nvPr/>
              </p:nvSpPr>
              <p:spPr>
                <a:xfrm>
                  <a:off x="285720" y="1571612"/>
                  <a:ext cx="129542" cy="5271376"/>
                </a:xfrm>
                <a:prstGeom prst="rect">
                  <a:avLst/>
                </a:prstGeom>
                <a:solidFill>
                  <a:srgbClr val="13287F"/>
                </a:solidFill>
                <a:ln>
                  <a:solidFill>
                    <a:srgbClr val="1328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8" name="Прямоугольник 7"/>
                <p:cNvSpPr/>
                <p:nvPr/>
              </p:nvSpPr>
              <p:spPr>
                <a:xfrm>
                  <a:off x="480033" y="1907697"/>
                  <a:ext cx="81601" cy="4941915"/>
                </a:xfrm>
                <a:prstGeom prst="rect">
                  <a:avLst/>
                </a:prstGeom>
                <a:solidFill>
                  <a:srgbClr val="E10E09"/>
                </a:solidFill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9" name="Прямоугольник 8"/>
                <p:cNvSpPr/>
                <p:nvPr/>
              </p:nvSpPr>
              <p:spPr>
                <a:xfrm>
                  <a:off x="673836" y="2225391"/>
                  <a:ext cx="65280" cy="46124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0" name="Прямоугольник 9"/>
                <p:cNvSpPr/>
                <p:nvPr/>
              </p:nvSpPr>
              <p:spPr>
                <a:xfrm>
                  <a:off x="853219" y="2563947"/>
                  <a:ext cx="146881" cy="4282993"/>
                </a:xfrm>
                <a:prstGeom prst="rect">
                  <a:avLst/>
                </a:prstGeom>
                <a:solidFill>
                  <a:srgbClr val="E10E09"/>
                </a:solidFill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</p:grp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2143125" y="2428899"/>
              <a:ext cx="3000375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ru-RU" dirty="0"/>
            </a:p>
          </p:txBody>
        </p:sp>
        <p:sp>
          <p:nvSpPr>
            <p:cNvPr id="20" name="Прямоугольник 1"/>
            <p:cNvSpPr>
              <a:spLocks noChangeArrowheads="1"/>
            </p:cNvSpPr>
            <p:nvPr/>
          </p:nvSpPr>
          <p:spPr bwMode="auto">
            <a:xfrm>
              <a:off x="428596" y="285728"/>
              <a:ext cx="832040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 smtClean="0">
                  <a:solidFill>
                    <a:srgbClr val="C00000"/>
                  </a:solidFill>
                  <a:latin typeface="Dynar" pitchFamily="2" charset="0"/>
                </a:rPr>
                <a:t>Вегетативная нервная система</a:t>
              </a:r>
              <a:endParaRPr lang="ru-RU" sz="3600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929190" y="2071678"/>
              <a:ext cx="3382657" cy="1122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Интенсивная работа,</a:t>
              </a:r>
            </a:p>
            <a:p>
              <a:pPr algn="ctr"/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требующая затрат энергии</a:t>
              </a:r>
            </a:p>
            <a:p>
              <a:pPr marL="342900" indent="-342900">
                <a:lnSpc>
                  <a:spcPct val="150000"/>
                </a:lnSpc>
                <a:buAutoNum type="arabicPlain" startAt="8"/>
              </a:pPr>
              <a:endParaRPr lang="ru-RU" sz="24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928662" y="1857364"/>
              <a:ext cx="378621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Восстановление запасов энергии, сон, отдых</a:t>
              </a:r>
              <a:endParaRPr lang="ru-RU" sz="2400" dirty="0" smtClean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857224" y="214290"/>
              <a:ext cx="7429552" cy="85725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0" y="928670"/>
              <a:ext cx="9144000" cy="1357322"/>
              <a:chOff x="0" y="4286256"/>
              <a:chExt cx="9144000" cy="1357322"/>
            </a:xfrm>
          </p:grpSpPr>
          <p:graphicFrame>
            <p:nvGraphicFramePr>
              <p:cNvPr id="19" name="Схема 18"/>
              <p:cNvGraphicFramePr/>
              <p:nvPr/>
            </p:nvGraphicFramePr>
            <p:xfrm>
              <a:off x="0" y="4286256"/>
              <a:ext cx="9144000" cy="1357322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13" name="Прямоугольник 12"/>
              <p:cNvSpPr/>
              <p:nvPr/>
            </p:nvSpPr>
            <p:spPr>
              <a:xfrm>
                <a:off x="928662" y="4463857"/>
                <a:ext cx="3286148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ru-RU" sz="2400" dirty="0" smtClean="0">
                    <a:solidFill>
                      <a:schemeClr val="bg1"/>
                    </a:solidFill>
                    <a:latin typeface="Dynar" pitchFamily="2" charset="0"/>
                  </a:rPr>
                  <a:t>Парасимпатическая </a:t>
                </a: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5429256" y="4718156"/>
                <a:ext cx="3286148" cy="5682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ru-RU" sz="2400" dirty="0" smtClean="0">
                    <a:solidFill>
                      <a:schemeClr val="bg1"/>
                    </a:solidFill>
                    <a:latin typeface="Dynar" pitchFamily="2" charset="0"/>
                  </a:rPr>
                  <a:t>Симпатическая </a:t>
                </a:r>
              </a:p>
            </p:txBody>
          </p:sp>
        </p:grpSp>
        <p:sp>
          <p:nvSpPr>
            <p:cNvPr id="23" name="Равнобедренный треугольник 22"/>
            <p:cNvSpPr/>
            <p:nvPr/>
          </p:nvSpPr>
          <p:spPr>
            <a:xfrm>
              <a:off x="4193612" y="5143512"/>
              <a:ext cx="714380" cy="1571636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 rot="20512871">
              <a:off x="1878503" y="5117600"/>
              <a:ext cx="5357850" cy="71438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 rot="963094">
              <a:off x="1903006" y="5122299"/>
              <a:ext cx="5357850" cy="7143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Двойная стрелка влево/вверх 37"/>
            <p:cNvSpPr/>
            <p:nvPr/>
          </p:nvSpPr>
          <p:spPr>
            <a:xfrm rot="18782419">
              <a:off x="6824894" y="4625833"/>
              <a:ext cx="979342" cy="963919"/>
            </a:xfrm>
            <a:prstGeom prst="leftUpArrow">
              <a:avLst>
                <a:gd name="adj1" fmla="val 6439"/>
                <a:gd name="adj2" fmla="val 12550"/>
                <a:gd name="adj3" fmla="val 20022"/>
              </a:avLst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Двойная стрелка влево/вверх 38"/>
            <p:cNvSpPr/>
            <p:nvPr/>
          </p:nvSpPr>
          <p:spPr>
            <a:xfrm rot="2817581" flipH="1">
              <a:off x="1339764" y="4705442"/>
              <a:ext cx="979342" cy="963919"/>
            </a:xfrm>
            <a:prstGeom prst="leftUpArrow">
              <a:avLst>
                <a:gd name="adj1" fmla="val 6439"/>
                <a:gd name="adj2" fmla="val 12550"/>
                <a:gd name="adj3" fmla="val 20022"/>
              </a:avLst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/>
            <p:cNvSpPr txBox="1"/>
            <p:nvPr/>
          </p:nvSpPr>
          <p:spPr>
            <a:xfrm rot="1012029">
              <a:off x="2064039" y="4725017"/>
              <a:ext cx="2146742" cy="7232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3399"/>
                  </a:solidFill>
                  <a:latin typeface="Dynar" pitchFamily="2" charset="0"/>
                </a:rPr>
                <a:t>парасимпатическая НС</a:t>
              </a:r>
            </a:p>
            <a:p>
              <a:pPr marL="342900" indent="-342900">
                <a:lnSpc>
                  <a:spcPct val="150000"/>
                </a:lnSpc>
                <a:buAutoNum type="arabicPlain" startAt="8"/>
              </a:pPr>
              <a:endParaRPr lang="ru-RU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 rot="20484799">
              <a:off x="5080731" y="4638790"/>
              <a:ext cx="2146742" cy="664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C00000"/>
                  </a:solidFill>
                  <a:latin typeface="Dynar" pitchFamily="2" charset="0"/>
                </a:rPr>
                <a:t>парасимпатическая НС</a:t>
              </a:r>
            </a:p>
            <a:p>
              <a:pPr marL="342900" indent="-342900">
                <a:lnSpc>
                  <a:spcPct val="150000"/>
                </a:lnSpc>
                <a:buAutoNum type="arabicPlain" startAt="8"/>
              </a:pPr>
              <a:endParaRPr lang="ru-RU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726003" y="6000768"/>
              <a:ext cx="2156360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3399"/>
                  </a:solidFill>
                  <a:latin typeface="Dynar" pitchFamily="2" charset="0"/>
                </a:rPr>
                <a:t>Отдых – расслабление</a:t>
              </a:r>
            </a:p>
            <a:p>
              <a:r>
                <a:rPr lang="ru-RU" sz="1400" dirty="0" smtClean="0">
                  <a:solidFill>
                    <a:srgbClr val="003399"/>
                  </a:solidFill>
                  <a:latin typeface="Dynar" pitchFamily="2" charset="0"/>
                </a:rPr>
                <a:t>Парасимпатическая НС</a:t>
              </a:r>
            </a:p>
            <a:p>
              <a:r>
                <a:rPr lang="ru-RU" sz="1400" dirty="0" smtClean="0">
                  <a:solidFill>
                    <a:srgbClr val="003399"/>
                  </a:solidFill>
                  <a:latin typeface="Dynar" pitchFamily="2" charset="0"/>
                </a:rPr>
                <a:t>доминирует</a:t>
              </a:r>
              <a:endParaRPr lang="ru-RU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155027" y="6000768"/>
              <a:ext cx="2060179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C00000"/>
                  </a:solidFill>
                  <a:latin typeface="Dynar" pitchFamily="2" charset="0"/>
                </a:rPr>
                <a:t>Замри – Беги – Дерись</a:t>
              </a:r>
            </a:p>
            <a:p>
              <a:r>
                <a:rPr lang="ru-RU" sz="1400" dirty="0" smtClean="0">
                  <a:solidFill>
                    <a:srgbClr val="C00000"/>
                  </a:solidFill>
                  <a:latin typeface="Dynar" pitchFamily="2" charset="0"/>
                </a:rPr>
                <a:t>Симпатическая НС</a:t>
              </a:r>
            </a:p>
            <a:p>
              <a:r>
                <a:rPr lang="ru-RU" sz="1400" dirty="0" smtClean="0">
                  <a:solidFill>
                    <a:srgbClr val="C00000"/>
                  </a:solidFill>
                  <a:latin typeface="Dynar" pitchFamily="2" charset="0"/>
                </a:rPr>
                <a:t>доминирует</a:t>
              </a:r>
              <a:endParaRPr lang="ru-RU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pic>
          <p:nvPicPr>
            <p:cNvPr id="38915" name="Picture 3" descr="C:\Users\Рукина\Desktop\1536631217192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141865">
              <a:off x="1618086" y="3172108"/>
              <a:ext cx="2636581" cy="1603360"/>
            </a:xfrm>
            <a:prstGeom prst="rect">
              <a:avLst/>
            </a:prstGeom>
            <a:noFill/>
          </p:spPr>
        </p:pic>
        <p:pic>
          <p:nvPicPr>
            <p:cNvPr id="38916" name="Picture 4" descr="C:\Users\Рукина\Desktop\unnamed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00562" y="2714620"/>
              <a:ext cx="2143172" cy="2143172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43644"/>
            <a:ext cx="9144000" cy="61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214422"/>
            <a:ext cx="7715304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Ваши ожидания </a:t>
            </a:r>
          </a:p>
          <a:p>
            <a:pPr algn="ctr">
              <a:buNone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от участия в семинаре </a:t>
            </a:r>
          </a:p>
          <a:p>
            <a:pPr algn="ctr">
              <a:buNone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«</a:t>
            </a:r>
            <a:r>
              <a:rPr lang="ru-RU" dirty="0" err="1" smtClean="0">
                <a:solidFill>
                  <a:srgbClr val="13287F"/>
                </a:solidFill>
                <a:latin typeface="Dynar" pitchFamily="2" charset="0"/>
              </a:rPr>
              <a:t>Ресурсоориентированный</a:t>
            </a: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 подход </a:t>
            </a:r>
          </a:p>
          <a:p>
            <a:pPr algn="ctr">
              <a:buNone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в работе с семьей- </a:t>
            </a:r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2</a:t>
            </a: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»</a:t>
            </a:r>
          </a:p>
        </p:txBody>
      </p:sp>
      <p:pic>
        <p:nvPicPr>
          <p:cNvPr id="2050" name="Picture 2" descr="C:\Users\Рукина\Desktop\logo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942762"/>
            <a:ext cx="2643206" cy="3188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357158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Эмоциональное выгорание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662" y="2143116"/>
            <a:ext cx="707757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есть энтузиазм, вдохновение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легко восстанавливается, отдых помогает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выгорания по сути нет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003399"/>
              </a:solidFill>
              <a:latin typeface="Dynar" pitchFamily="2" charset="0"/>
            </a:endParaRPr>
          </a:p>
          <a:p>
            <a:pPr marL="342900" indent="-342900">
              <a:lnSpc>
                <a:spcPct val="150000"/>
              </a:lnSpc>
              <a:buAutoNum type="arabicPlain" startAt="8"/>
            </a:pP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357950" y="1071546"/>
            <a:ext cx="2357454" cy="914410"/>
            <a:chOff x="714348" y="1318518"/>
            <a:chExt cx="2357454" cy="91441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428736"/>
              <a:ext cx="2357454" cy="804192"/>
            </a:xfrm>
            <a:prstGeom prst="roundRect">
              <a:avLst/>
            </a:prstGeom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endParaRPr lang="ru-RU" sz="3200" dirty="0" smtClean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558" y="1318518"/>
              <a:ext cx="2151551" cy="8062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ru-RU" sz="3600" dirty="0" smtClean="0">
                  <a:solidFill>
                    <a:srgbClr val="003399"/>
                  </a:solidFill>
                  <a:latin typeface="Dynar" pitchFamily="2" charset="0"/>
                </a:rPr>
                <a:t>0 стадия</a:t>
              </a:r>
            </a:p>
          </p:txBody>
        </p:sp>
      </p:grpSp>
      <p:pic>
        <p:nvPicPr>
          <p:cNvPr id="39939" name="Picture 3" descr="C:\Users\Рукина\Desktop\бизнесмен-и-представлять-мультфильма-счастливый-молодой-иллюстрация-1482078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357562"/>
            <a:ext cx="2714644" cy="32666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357158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Эмоциональное выгорание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8662" y="2143116"/>
            <a:ext cx="497443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сила есть, желания нет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накапливается усталость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появляется раздражение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легко вернуться на 0 стадию</a:t>
            </a:r>
          </a:p>
          <a:p>
            <a:pPr marL="358775" indent="-358775">
              <a:lnSpc>
                <a:spcPct val="150000"/>
              </a:lnSpc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    (нужен качественный отдых)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003399"/>
              </a:solidFill>
              <a:latin typeface="Dynar" pitchFamily="2" charset="0"/>
            </a:endParaRPr>
          </a:p>
          <a:p>
            <a:pPr marL="342900" indent="-342900">
              <a:lnSpc>
                <a:spcPct val="150000"/>
              </a:lnSpc>
              <a:buAutoNum type="arabicPlain" startAt="8"/>
            </a:pP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grpSp>
        <p:nvGrpSpPr>
          <p:cNvPr id="4" name="Группа 14"/>
          <p:cNvGrpSpPr/>
          <p:nvPr/>
        </p:nvGrpSpPr>
        <p:grpSpPr>
          <a:xfrm>
            <a:off x="6357950" y="1071546"/>
            <a:ext cx="2357454" cy="923330"/>
            <a:chOff x="714348" y="1318518"/>
            <a:chExt cx="2357454" cy="92333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428736"/>
              <a:ext cx="2357454" cy="804192"/>
            </a:xfrm>
            <a:prstGeom prst="roundRect">
              <a:avLst/>
            </a:prstGeom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endParaRPr lang="ru-RU" sz="3200" dirty="0" smtClean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558" y="1318518"/>
              <a:ext cx="215155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ru-RU" sz="3600" dirty="0" smtClean="0">
                  <a:solidFill>
                    <a:srgbClr val="003399"/>
                  </a:solidFill>
                  <a:latin typeface="Dynar" pitchFamily="2" charset="0"/>
                </a:rPr>
                <a:t>1 стадия</a:t>
              </a:r>
            </a:p>
          </p:txBody>
        </p:sp>
      </p:grpSp>
      <p:pic>
        <p:nvPicPr>
          <p:cNvPr id="16" name="Picture 2" descr="C:\Users\Рукина\Desktop\man-in-suit-cartoon-png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34" y="2428868"/>
            <a:ext cx="4071966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357158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Эмоциональное выгорание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348" y="1428736"/>
            <a:ext cx="567976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все идет через напряжение</a:t>
            </a:r>
          </a:p>
          <a:p>
            <a:pPr marL="358775" indent="-358775">
              <a:lnSpc>
                <a:spcPct val="150000"/>
              </a:lnSpc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     «Я должен»,  «Я обязана»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хроническая усталость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срывы, раздражение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отдых плохо помогает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проблемы со сном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парадоксальная кривая усталости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003399"/>
              </a:solidFill>
              <a:latin typeface="Dynar" pitchFamily="2" charset="0"/>
            </a:endParaRPr>
          </a:p>
          <a:p>
            <a:pPr marL="342900" indent="-342900">
              <a:lnSpc>
                <a:spcPct val="150000"/>
              </a:lnSpc>
              <a:buAutoNum type="arabicPlain" startAt="8"/>
            </a:pP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grpSp>
        <p:nvGrpSpPr>
          <p:cNvPr id="4" name="Группа 14"/>
          <p:cNvGrpSpPr/>
          <p:nvPr/>
        </p:nvGrpSpPr>
        <p:grpSpPr>
          <a:xfrm>
            <a:off x="6357950" y="1071546"/>
            <a:ext cx="2357454" cy="923330"/>
            <a:chOff x="714348" y="1318518"/>
            <a:chExt cx="2357454" cy="92333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428736"/>
              <a:ext cx="2357454" cy="804192"/>
            </a:xfrm>
            <a:prstGeom prst="roundRect">
              <a:avLst/>
            </a:prstGeom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endParaRPr lang="ru-RU" sz="3200" dirty="0" smtClean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558" y="1318518"/>
              <a:ext cx="215155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ru-RU" sz="3600" dirty="0" smtClean="0">
                  <a:solidFill>
                    <a:srgbClr val="003399"/>
                  </a:solidFill>
                  <a:latin typeface="Dynar" pitchFamily="2" charset="0"/>
                </a:rPr>
                <a:t>2 стадия</a:t>
              </a:r>
            </a:p>
          </p:txBody>
        </p:sp>
      </p:grpSp>
      <p:pic>
        <p:nvPicPr>
          <p:cNvPr id="40962" name="Picture 2" descr="C:\Users\Рукина\Desktop\36299809_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643182"/>
            <a:ext cx="3106724" cy="35787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357158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Эмоциональное выгорание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4348" y="1428736"/>
            <a:ext cx="686438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деформация личности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защитные эмоциональные реакции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ощущение «Все виноваты, кроме меня»,</a:t>
            </a:r>
          </a:p>
          <a:p>
            <a:pPr marL="358775" indent="-358775">
              <a:lnSpc>
                <a:spcPct val="150000"/>
              </a:lnSpc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    «Меня никто не ценит», «Я одна все тяну»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мозг отключает эмоции, т.к.они требуют</a:t>
            </a:r>
          </a:p>
          <a:p>
            <a:pPr marL="358775" indent="-358775">
              <a:lnSpc>
                <a:spcPct val="150000"/>
              </a:lnSpc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   большого ресурса</a:t>
            </a:r>
          </a:p>
          <a:p>
            <a:pPr marL="358775" indent="-358775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400" dirty="0" smtClean="0">
                <a:solidFill>
                  <a:srgbClr val="003399"/>
                </a:solidFill>
                <a:latin typeface="Dynar" pitchFamily="2" charset="0"/>
              </a:rPr>
              <a:t>страдает здоровье, хронические болезни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003399"/>
              </a:solidFill>
              <a:latin typeface="Dynar" pitchFamily="2" charset="0"/>
            </a:endParaRPr>
          </a:p>
          <a:p>
            <a:pPr marL="342900" indent="-342900">
              <a:lnSpc>
                <a:spcPct val="150000"/>
              </a:lnSpc>
              <a:buAutoNum type="arabicPlain" startAt="8"/>
            </a:pPr>
            <a:endParaRPr lang="ru-RU" sz="2400" dirty="0">
              <a:solidFill>
                <a:srgbClr val="003399"/>
              </a:solidFill>
              <a:latin typeface="Dynar" pitchFamily="2" charset="0"/>
            </a:endParaRPr>
          </a:p>
        </p:txBody>
      </p:sp>
      <p:grpSp>
        <p:nvGrpSpPr>
          <p:cNvPr id="4" name="Группа 14"/>
          <p:cNvGrpSpPr/>
          <p:nvPr/>
        </p:nvGrpSpPr>
        <p:grpSpPr>
          <a:xfrm>
            <a:off x="6357950" y="1071546"/>
            <a:ext cx="2357454" cy="923330"/>
            <a:chOff x="714348" y="1318518"/>
            <a:chExt cx="2357454" cy="92333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714348" y="1428736"/>
              <a:ext cx="2357454" cy="804192"/>
            </a:xfrm>
            <a:prstGeom prst="roundRect">
              <a:avLst/>
            </a:prstGeom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endParaRPr lang="ru-RU" sz="3200" dirty="0" smtClean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558" y="1318518"/>
              <a:ext cx="215155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ru-RU" sz="3600" dirty="0" smtClean="0">
                  <a:solidFill>
                    <a:srgbClr val="003399"/>
                  </a:solidFill>
                  <a:latin typeface="Dynar" pitchFamily="2" charset="0"/>
                </a:rPr>
                <a:t>3 стадия</a:t>
              </a:r>
            </a:p>
          </p:txBody>
        </p:sp>
      </p:grpSp>
      <p:pic>
        <p:nvPicPr>
          <p:cNvPr id="3074" name="Picture 2" descr="C:\Users\Рукина\Desktop\cartoon-fat-woman-in-red-dress-and-grocery-bag-vector-2768276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928934"/>
            <a:ext cx="2792414" cy="42596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Некачественный отдых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5585" y="5229067"/>
            <a:ext cx="5981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Все это чтобы убежать, спрятаться,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Dynar" pitchFamily="2" charset="0"/>
              </a:rPr>
              <a:t>уйти от реальности</a:t>
            </a:r>
            <a:endParaRPr lang="ru-RU" sz="24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86446" y="3357562"/>
            <a:ext cx="2286000" cy="72686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dirty="0" smtClean="0">
                <a:solidFill>
                  <a:srgbClr val="003399"/>
                </a:solidFill>
                <a:latin typeface="Dynar" pitchFamily="2" charset="0"/>
              </a:rPr>
              <a:t>Телевизор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786050" y="1643050"/>
            <a:ext cx="2286000" cy="80624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Еда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071538" y="3643314"/>
            <a:ext cx="2786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200" dirty="0" smtClean="0">
                <a:solidFill>
                  <a:srgbClr val="003399"/>
                </a:solidFill>
                <a:latin typeface="Dynar" pitchFamily="2" charset="0"/>
              </a:rPr>
              <a:t>Смартфон</a:t>
            </a:r>
          </a:p>
        </p:txBody>
      </p:sp>
      <p:pic>
        <p:nvPicPr>
          <p:cNvPr id="43011" name="Picture 3" descr="C:\Users\Рукина\Desktop\ice-cream-clip-art-3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000108"/>
            <a:ext cx="1579433" cy="1579433"/>
          </a:xfrm>
          <a:prstGeom prst="rect">
            <a:avLst/>
          </a:prstGeom>
          <a:noFill/>
        </p:spPr>
      </p:pic>
      <p:pic>
        <p:nvPicPr>
          <p:cNvPr id="43012" name="Picture 4" descr="C:\Users\Рукина\Desktop\d62e20f04f75d435b168aabb7aea6d1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b="14138"/>
          <a:stretch>
            <a:fillRect/>
          </a:stretch>
        </p:blipFill>
        <p:spPr bwMode="auto">
          <a:xfrm flipH="1">
            <a:off x="3071802" y="2643182"/>
            <a:ext cx="1785950" cy="1906793"/>
          </a:xfrm>
          <a:prstGeom prst="rect">
            <a:avLst/>
          </a:prstGeom>
          <a:noFill/>
        </p:spPr>
      </p:pic>
      <p:pic>
        <p:nvPicPr>
          <p:cNvPr id="43013" name="Picture 5" descr="C:\Users\Рукина\Desktop\TV-PN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1358898"/>
            <a:ext cx="2643206" cy="19629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Качественный отдых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728" y="1857364"/>
            <a:ext cx="6143668" cy="1754326"/>
          </a:xfrm>
          <a:prstGeom prst="rect">
            <a:avLst/>
          </a:prstGeom>
          <a:ln w="762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Качественный отдых требует энергии!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7158" y="1080509"/>
            <a:ext cx="5000660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endParaRPr lang="ru-RU" sz="3200" dirty="0" smtClean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0368" y="1000108"/>
            <a:ext cx="48942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Золотое правило № 1</a:t>
            </a:r>
          </a:p>
        </p:txBody>
      </p:sp>
      <p:pic>
        <p:nvPicPr>
          <p:cNvPr id="44034" name="Picture 2" descr="C:\Users\Рукина\Desktop\kOXoloRgXH_smal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2066" y="2714620"/>
            <a:ext cx="4143380" cy="4143380"/>
          </a:xfrm>
          <a:prstGeom prst="rect">
            <a:avLst/>
          </a:prstGeom>
          <a:noFill/>
        </p:spPr>
      </p:pic>
      <p:pic>
        <p:nvPicPr>
          <p:cNvPr id="44035" name="Picture 3" descr="C:\Users\Рукина\Desktop\b6fbdfd245d6dfbd320ca840e8fc12d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8255" y="3143248"/>
            <a:ext cx="2712839" cy="3500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Качественный отдых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728" y="1857364"/>
            <a:ext cx="6143668" cy="1754326"/>
          </a:xfrm>
          <a:prstGeom prst="rect">
            <a:avLst/>
          </a:prstGeom>
          <a:ln w="762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Отдыхать надо ДО того,</a:t>
            </a:r>
          </a:p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как вы устали!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7158" y="1080509"/>
            <a:ext cx="5000660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endParaRPr lang="ru-RU" sz="3200" dirty="0" smtClean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0368" y="1000108"/>
            <a:ext cx="4894289" cy="92333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Золотое правило № 2</a:t>
            </a:r>
          </a:p>
        </p:txBody>
      </p:sp>
      <p:grpSp>
        <p:nvGrpSpPr>
          <p:cNvPr id="87" name="Группа 86"/>
          <p:cNvGrpSpPr/>
          <p:nvPr/>
        </p:nvGrpSpPr>
        <p:grpSpPr>
          <a:xfrm>
            <a:off x="1214414" y="4071942"/>
            <a:ext cx="6715966" cy="2462213"/>
            <a:chOff x="571472" y="4038621"/>
            <a:chExt cx="6715966" cy="2462213"/>
          </a:xfrm>
        </p:grpSpPr>
        <p:grpSp>
          <p:nvGrpSpPr>
            <p:cNvPr id="58" name="Группа 57"/>
            <p:cNvGrpSpPr/>
            <p:nvPr/>
          </p:nvGrpSpPr>
          <p:grpSpPr>
            <a:xfrm>
              <a:off x="571472" y="4038621"/>
              <a:ext cx="6715966" cy="2462213"/>
              <a:chOff x="571472" y="4038621"/>
              <a:chExt cx="6715966" cy="2462213"/>
            </a:xfrm>
          </p:grpSpPr>
          <p:grpSp>
            <p:nvGrpSpPr>
              <p:cNvPr id="45" name="Группа 44"/>
              <p:cNvGrpSpPr/>
              <p:nvPr/>
            </p:nvGrpSpPr>
            <p:grpSpPr>
              <a:xfrm>
                <a:off x="571472" y="4038621"/>
                <a:ext cx="6715966" cy="2462213"/>
                <a:chOff x="571472" y="4038621"/>
                <a:chExt cx="6715966" cy="2462213"/>
              </a:xfrm>
            </p:grpSpPr>
            <p:sp>
              <p:nvSpPr>
                <p:cNvPr id="28" name="TextBox 27"/>
                <p:cNvSpPr txBox="1"/>
                <p:nvPr/>
              </p:nvSpPr>
              <p:spPr>
                <a:xfrm>
                  <a:off x="571472" y="4038621"/>
                  <a:ext cx="386645" cy="246221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10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9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8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7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6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5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4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3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2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1</a:t>
                  </a:r>
                </a:p>
                <a:p>
                  <a:pPr algn="ctr"/>
                  <a:r>
                    <a:rPr lang="ru-RU" sz="1400" dirty="0" smtClean="0">
                      <a:solidFill>
                        <a:srgbClr val="003399"/>
                      </a:solidFill>
                      <a:latin typeface="Dynar" pitchFamily="2" charset="0"/>
                    </a:rPr>
                    <a:t>0</a:t>
                  </a:r>
                  <a:endParaRPr lang="ru-RU" sz="1400" dirty="0">
                    <a:solidFill>
                      <a:srgbClr val="003399"/>
                    </a:solidFill>
                    <a:latin typeface="Dynar" pitchFamily="2" charset="0"/>
                  </a:endParaRPr>
                </a:p>
              </p:txBody>
            </p:sp>
            <p:grpSp>
              <p:nvGrpSpPr>
                <p:cNvPr id="44" name="Группа 43"/>
                <p:cNvGrpSpPr/>
                <p:nvPr/>
              </p:nvGrpSpPr>
              <p:grpSpPr>
                <a:xfrm>
                  <a:off x="928662" y="4071942"/>
                  <a:ext cx="6358776" cy="2358248"/>
                  <a:chOff x="928662" y="4071942"/>
                  <a:chExt cx="6358776" cy="2358248"/>
                </a:xfrm>
              </p:grpSpPr>
              <p:grpSp>
                <p:nvGrpSpPr>
                  <p:cNvPr id="27" name="Группа 26"/>
                  <p:cNvGrpSpPr/>
                  <p:nvPr/>
                </p:nvGrpSpPr>
                <p:grpSpPr>
                  <a:xfrm>
                    <a:off x="928662" y="4071942"/>
                    <a:ext cx="6358776" cy="2358248"/>
                    <a:chOff x="1428728" y="3929860"/>
                    <a:chExt cx="6358776" cy="2358248"/>
                  </a:xfrm>
                </p:grpSpPr>
                <p:cxnSp>
                  <p:nvCxnSpPr>
                    <p:cNvPr id="19" name="Прямая соединительная линия 18"/>
                    <p:cNvCxnSpPr/>
                    <p:nvPr/>
                  </p:nvCxnSpPr>
                  <p:spPr>
                    <a:xfrm rot="10800000" flipV="1">
                      <a:off x="1428728" y="6286520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Прямая соединительная линия 23"/>
                    <p:cNvCxnSpPr/>
                    <p:nvPr/>
                  </p:nvCxnSpPr>
                  <p:spPr>
                    <a:xfrm rot="5400000">
                      <a:off x="250795" y="5107793"/>
                      <a:ext cx="2356660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Прямая соединительная линия 28"/>
                    <p:cNvCxnSpPr/>
                    <p:nvPr/>
                  </p:nvCxnSpPr>
                  <p:spPr>
                    <a:xfrm rot="10800000" flipV="1">
                      <a:off x="1428728" y="6287314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" name="Прямая соединительная линия 33"/>
                  <p:cNvCxnSpPr/>
                  <p:nvPr/>
                </p:nvCxnSpPr>
                <p:spPr>
                  <a:xfrm rot="10800000" flipV="1">
                    <a:off x="928662" y="5969086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Прямая соединительная линия 35"/>
                  <p:cNvCxnSpPr/>
                  <p:nvPr/>
                </p:nvCxnSpPr>
                <p:spPr>
                  <a:xfrm rot="10800000" flipV="1">
                    <a:off x="928662" y="6215082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Прямая соединительная линия 36"/>
                  <p:cNvCxnSpPr/>
                  <p:nvPr/>
                </p:nvCxnSpPr>
                <p:spPr>
                  <a:xfrm rot="10800000" flipV="1">
                    <a:off x="928662" y="5500702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Прямая соединительная линия 37"/>
                  <p:cNvCxnSpPr/>
                  <p:nvPr/>
                </p:nvCxnSpPr>
                <p:spPr>
                  <a:xfrm rot="10800000" flipV="1">
                    <a:off x="928662" y="5746698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Прямая соединительная линия 38"/>
                  <p:cNvCxnSpPr/>
                  <p:nvPr/>
                </p:nvCxnSpPr>
                <p:spPr>
                  <a:xfrm rot="10800000" flipV="1">
                    <a:off x="928662" y="4968954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Прямая соединительная линия 39"/>
                  <p:cNvCxnSpPr/>
                  <p:nvPr/>
                </p:nvCxnSpPr>
                <p:spPr>
                  <a:xfrm rot="10800000" flipV="1">
                    <a:off x="928662" y="5214950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Прямая соединительная линия 40"/>
                  <p:cNvCxnSpPr/>
                  <p:nvPr/>
                </p:nvCxnSpPr>
                <p:spPr>
                  <a:xfrm rot="10800000" flipV="1">
                    <a:off x="928662" y="4449010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Прямая соединительная линия 41"/>
                  <p:cNvCxnSpPr/>
                  <p:nvPr/>
                </p:nvCxnSpPr>
                <p:spPr>
                  <a:xfrm rot="10800000" flipV="1">
                    <a:off x="928662" y="4695006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Прямая соединительная линия 42"/>
                  <p:cNvCxnSpPr/>
                  <p:nvPr/>
                </p:nvCxnSpPr>
                <p:spPr>
                  <a:xfrm rot="10800000" flipV="1">
                    <a:off x="928662" y="4163258"/>
                    <a:ext cx="6358776" cy="7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Группа 56"/>
              <p:cNvGrpSpPr/>
              <p:nvPr/>
            </p:nvGrpSpPr>
            <p:grpSpPr>
              <a:xfrm>
                <a:off x="1215208" y="4695800"/>
                <a:ext cx="5812579" cy="1735184"/>
                <a:chOff x="1215208" y="4695800"/>
                <a:chExt cx="5812579" cy="1735184"/>
              </a:xfrm>
            </p:grpSpPr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rot="16200000" flipH="1">
                  <a:off x="990955" y="4920053"/>
                  <a:ext cx="804902" cy="356396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Прямая соединительная линия 46"/>
                <p:cNvCxnSpPr/>
                <p:nvPr/>
              </p:nvCxnSpPr>
              <p:spPr>
                <a:xfrm>
                  <a:off x="1571604" y="5500702"/>
                  <a:ext cx="642942" cy="285752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Прямая соединительная линия 50"/>
                <p:cNvCxnSpPr/>
                <p:nvPr/>
              </p:nvCxnSpPr>
              <p:spPr>
                <a:xfrm>
                  <a:off x="2214546" y="5786454"/>
                  <a:ext cx="785818" cy="1588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Прямая соединительная линия 52"/>
                <p:cNvCxnSpPr/>
                <p:nvPr/>
              </p:nvCxnSpPr>
              <p:spPr>
                <a:xfrm>
                  <a:off x="2978621" y="5786454"/>
                  <a:ext cx="857256" cy="642942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Прямая соединительная линия 54"/>
                <p:cNvCxnSpPr/>
                <p:nvPr/>
              </p:nvCxnSpPr>
              <p:spPr>
                <a:xfrm>
                  <a:off x="3813077" y="6429396"/>
                  <a:ext cx="3214710" cy="1588"/>
                </a:xfrm>
                <a:prstGeom prst="line">
                  <a:avLst/>
                </a:prstGeom>
                <a:ln w="28575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86" name="Группа 85"/>
            <p:cNvGrpSpPr/>
            <p:nvPr/>
          </p:nvGrpSpPr>
          <p:grpSpPr>
            <a:xfrm>
              <a:off x="1214414" y="4429132"/>
              <a:ext cx="5857916" cy="785818"/>
              <a:chOff x="1214414" y="4429132"/>
              <a:chExt cx="5857916" cy="785818"/>
            </a:xfrm>
          </p:grpSpPr>
          <p:cxnSp>
            <p:nvCxnSpPr>
              <p:cNvPr id="62" name="Прямая соединительная линия 61"/>
              <p:cNvCxnSpPr/>
              <p:nvPr/>
            </p:nvCxnSpPr>
            <p:spPr>
              <a:xfrm>
                <a:off x="1214414" y="4714884"/>
                <a:ext cx="500066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/>
              <p:nvPr/>
            </p:nvCxnSpPr>
            <p:spPr>
              <a:xfrm flipV="1">
                <a:off x="1714480" y="4714884"/>
                <a:ext cx="642942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единительная линия 66"/>
              <p:cNvCxnSpPr/>
              <p:nvPr/>
            </p:nvCxnSpPr>
            <p:spPr>
              <a:xfrm rot="16200000" flipH="1">
                <a:off x="2347483" y="4714884"/>
                <a:ext cx="500066" cy="500066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Прямая соединительная линия 68"/>
              <p:cNvCxnSpPr/>
              <p:nvPr/>
            </p:nvCxnSpPr>
            <p:spPr>
              <a:xfrm rot="5400000" flipH="1" flipV="1">
                <a:off x="2790087" y="4750603"/>
                <a:ext cx="500066" cy="428628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Прямая соединительная линия 69"/>
              <p:cNvCxnSpPr/>
              <p:nvPr/>
            </p:nvCxnSpPr>
            <p:spPr>
              <a:xfrm>
                <a:off x="3224617" y="4714884"/>
                <a:ext cx="785818" cy="500066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Прямая соединительная линия 70"/>
              <p:cNvCxnSpPr/>
              <p:nvPr/>
            </p:nvCxnSpPr>
            <p:spPr>
              <a:xfrm flipV="1">
                <a:off x="4000496" y="4929198"/>
                <a:ext cx="642942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единительная линия 76"/>
              <p:cNvCxnSpPr/>
              <p:nvPr/>
            </p:nvCxnSpPr>
            <p:spPr>
              <a:xfrm>
                <a:off x="5715008" y="4429132"/>
                <a:ext cx="714380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единительная линия 77"/>
              <p:cNvCxnSpPr/>
              <p:nvPr/>
            </p:nvCxnSpPr>
            <p:spPr>
              <a:xfrm rot="5400000" flipH="1" flipV="1">
                <a:off x="5054277" y="4536289"/>
                <a:ext cx="785818" cy="571504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Прямая соединительная линия 78"/>
              <p:cNvCxnSpPr/>
              <p:nvPr/>
            </p:nvCxnSpPr>
            <p:spPr>
              <a:xfrm>
                <a:off x="4631634" y="4929198"/>
                <a:ext cx="571504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Прямая соединительная линия 84"/>
              <p:cNvCxnSpPr/>
              <p:nvPr/>
            </p:nvCxnSpPr>
            <p:spPr>
              <a:xfrm flipV="1">
                <a:off x="6429388" y="4429132"/>
                <a:ext cx="642942" cy="285752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Качественный отдых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428728" y="1857364"/>
            <a:ext cx="6143668" cy="1754326"/>
          </a:xfrm>
          <a:prstGeom prst="rect">
            <a:avLst/>
          </a:prstGeom>
          <a:ln w="76200" cmpd="thickThin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Отдых должен быть</a:t>
            </a:r>
          </a:p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РЕГУЛЯРНЫМ!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57158" y="1080509"/>
            <a:ext cx="5000660" cy="91940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endParaRPr lang="ru-RU" sz="3200" dirty="0" smtClean="0">
              <a:solidFill>
                <a:srgbClr val="003399"/>
              </a:solidFill>
              <a:latin typeface="Dynar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0368" y="1000108"/>
            <a:ext cx="489428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rgbClr val="003399"/>
                </a:solidFill>
                <a:latin typeface="Dynar" pitchFamily="2" charset="0"/>
              </a:rPr>
              <a:t>Золотое правило № 3</a:t>
            </a:r>
          </a:p>
        </p:txBody>
      </p:sp>
      <p:graphicFrame>
        <p:nvGraphicFramePr>
          <p:cNvPr id="54" name="Схема 53"/>
          <p:cNvGraphicFramePr/>
          <p:nvPr/>
        </p:nvGraphicFramePr>
        <p:xfrm>
          <a:off x="1500166" y="3643314"/>
          <a:ext cx="6096000" cy="2992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6" name="Прямоугольник 55"/>
          <p:cNvSpPr/>
          <p:nvPr/>
        </p:nvSpPr>
        <p:spPr>
          <a:xfrm>
            <a:off x="3911171" y="3500438"/>
            <a:ext cx="1160895" cy="806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chemeClr val="bg1"/>
                </a:solidFill>
                <a:latin typeface="Dynar" pitchFamily="2" charset="0"/>
              </a:rPr>
              <a:t>года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716023" y="4214818"/>
            <a:ext cx="1641795" cy="806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chemeClr val="bg1"/>
                </a:solidFill>
                <a:latin typeface="Dynar" pitchFamily="2" charset="0"/>
              </a:rPr>
              <a:t>месяца</a:t>
            </a:r>
          </a:p>
        </p:txBody>
      </p:sp>
      <p:sp>
        <p:nvSpPr>
          <p:cNvPr id="58" name="Прямоугольник 57"/>
          <p:cNvSpPr/>
          <p:nvPr/>
        </p:nvSpPr>
        <p:spPr>
          <a:xfrm rot="16200000">
            <a:off x="369801" y="4773681"/>
            <a:ext cx="24609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Dynar" pitchFamily="2" charset="0"/>
              </a:rPr>
              <a:t>Ритм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716023" y="4974023"/>
            <a:ext cx="16754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chemeClr val="bg1"/>
                </a:solidFill>
                <a:latin typeface="Dynar" pitchFamily="2" charset="0"/>
              </a:rPr>
              <a:t>недели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084993" y="5572140"/>
            <a:ext cx="915635" cy="806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3600" dirty="0" smtClean="0">
                <a:solidFill>
                  <a:schemeClr val="bg1"/>
                </a:solidFill>
                <a:latin typeface="Dynar" pitchFamily="2" charset="0"/>
              </a:rPr>
              <a:t>дня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Dynar" pitchFamily="2" charset="0"/>
              </a:rPr>
              <a:t>Как отдыхаете вы?</a:t>
            </a:r>
            <a:endParaRPr lang="ru-RU" sz="5400" dirty="0">
              <a:solidFill>
                <a:srgbClr val="C00000"/>
              </a:solidFill>
              <a:latin typeface="Dynar" pitchFamily="2" charset="0"/>
            </a:endParaRPr>
          </a:p>
        </p:txBody>
      </p:sp>
      <p:pic>
        <p:nvPicPr>
          <p:cNvPr id="45058" name="Picture 2" descr="C:\Users\Рукина\Desktop\vector-a-girl-in-front-of-the-umbrella-with-chair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2292" y="1428736"/>
            <a:ext cx="6130104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8" name="TextBox 11"/>
          <p:cNvSpPr txBox="1">
            <a:spLocks noChangeArrowheads="1"/>
          </p:cNvSpPr>
          <p:nvPr/>
        </p:nvSpPr>
        <p:spPr bwMode="auto">
          <a:xfrm>
            <a:off x="2143125" y="2428899"/>
            <a:ext cx="3000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285728"/>
            <a:ext cx="83204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Dynar" pitchFamily="2" charset="0"/>
              </a:rPr>
              <a:t>Наполняем наш источник сил</a:t>
            </a:r>
            <a:endParaRPr lang="ru-RU" sz="3600" dirty="0" smtClean="0">
              <a:solidFill>
                <a:srgbClr val="C00000"/>
              </a:solidFill>
              <a:latin typeface="Dynar" pitchFamily="2" charset="0"/>
            </a:endParaRPr>
          </a:p>
          <a:p>
            <a:pPr algn="ctr"/>
            <a:r>
              <a:rPr lang="ru-RU" sz="2400" dirty="0" smtClean="0">
                <a:solidFill>
                  <a:srgbClr val="003399"/>
                </a:solidFill>
              </a:rPr>
              <a:t>(Светлана Гончарова)</a:t>
            </a:r>
            <a:endParaRPr lang="ru-RU" sz="2400" dirty="0">
              <a:solidFill>
                <a:srgbClr val="003399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714348" y="3786190"/>
          <a:ext cx="8143932" cy="2638878"/>
        </p:xfrm>
        <a:graphic>
          <a:graphicData uri="http://schemas.openxmlformats.org/drawingml/2006/table">
            <a:tbl>
              <a:tblPr/>
              <a:tblGrid>
                <a:gridCol w="2035344"/>
                <a:gridCol w="2036196"/>
                <a:gridCol w="2036196"/>
                <a:gridCol w="2036196"/>
              </a:tblGrid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ТЕЛО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физическая активность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ДУША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вера, убеждения,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воображение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РАЗУМ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рассудительность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СЕРДЦЕ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3399"/>
                          </a:solidFill>
                          <a:latin typeface="Dynar" pitchFamily="2" charset="0"/>
                          <a:ea typeface="Calibri"/>
                        </a:rPr>
                        <a:t>эмоции, общение</a:t>
                      </a:r>
                      <a:endParaRPr lang="ru-RU" sz="2000" dirty="0">
                        <a:solidFill>
                          <a:srgbClr val="003399"/>
                        </a:solidFill>
                        <a:latin typeface="Dynar" pitchFamily="2" charset="0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46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8596" y="1357298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ИНСТРУКЦИЯ: Подумайте о том, как Вы заботитесь о пополнении своих сил. Каков источник Ваших сил? Подумайте и распределите идеи  по 4 направлениям: тело, душа, разум, сердце. Запишите идеи, которые Вы считаете для себя важными и хотите их попробовать в ближайшее время. </a:t>
            </a:r>
          </a:p>
          <a:p>
            <a:pPr algn="just"/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Начните использовать эти идеи уже сегодня! Попробуйте и следите за своим состоянием. Замечайте,  что дает Вам больше всего энергии, вдохновения или расслабления, и используйте их в своей жизни.</a:t>
            </a:r>
          </a:p>
          <a:p>
            <a:pPr algn="just"/>
            <a:endParaRPr lang="ru-RU" dirty="0">
              <a:solidFill>
                <a:srgbClr val="13287F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43644"/>
            <a:ext cx="9144000" cy="61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Dynar" pitchFamily="2" charset="0"/>
              </a:rPr>
              <a:t>Регламент работы</a:t>
            </a:r>
            <a:endParaRPr lang="ru-RU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3116"/>
            <a:ext cx="8643966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13287F"/>
                </a:solidFill>
                <a:latin typeface="Dynar" pitchFamily="2" charset="0"/>
              </a:rPr>
              <a:t>Актуализация информации с 1 ступени обучения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13287F"/>
                </a:solidFill>
                <a:latin typeface="Dynar" pitchFamily="2" charset="0"/>
              </a:rPr>
              <a:t>Различные теории сохранения ресурсов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solidFill>
                  <a:srgbClr val="13287F"/>
                </a:solidFill>
                <a:latin typeface="Dynar" pitchFamily="2" charset="0"/>
              </a:rPr>
              <a:t>Практические задания:</a:t>
            </a:r>
          </a:p>
          <a:p>
            <a:pPr marL="457200" indent="-276225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Тест семейных ресурсов 2 (А. В. </a:t>
            </a:r>
            <a:r>
              <a:rPr lang="ru-RU" sz="2000" dirty="0" err="1" smtClean="0">
                <a:solidFill>
                  <a:srgbClr val="13287F"/>
                </a:solidFill>
                <a:latin typeface="Dynar" pitchFamily="2" charset="0"/>
              </a:rPr>
              <a:t>Махнач</a:t>
            </a: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, Ю. В. </a:t>
            </a:r>
            <a:r>
              <a:rPr lang="ru-RU" sz="2000" dirty="0" err="1" smtClean="0">
                <a:solidFill>
                  <a:srgbClr val="13287F"/>
                </a:solidFill>
                <a:latin typeface="Dynar" pitchFamily="2" charset="0"/>
              </a:rPr>
              <a:t>Постылякова</a:t>
            </a: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). </a:t>
            </a:r>
            <a:endParaRPr lang="ru-RU" sz="2400" dirty="0" smtClean="0">
              <a:solidFill>
                <a:srgbClr val="13287F"/>
              </a:solidFill>
              <a:latin typeface="Dynar" pitchFamily="2" charset="0"/>
            </a:endParaRPr>
          </a:p>
          <a:p>
            <a:pPr marL="457200" indent="-276225">
              <a:buFont typeface="Wingdings" pitchFamily="2" charset="2"/>
              <a:buChar char="ü"/>
            </a:pP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Многомерную модель BASIC </a:t>
            </a:r>
            <a:r>
              <a:rPr lang="ru-RU" sz="2000" dirty="0" err="1" smtClean="0">
                <a:solidFill>
                  <a:srgbClr val="13287F"/>
                </a:solidFill>
                <a:latin typeface="Dynar" pitchFamily="2" charset="0"/>
              </a:rPr>
              <a:t>Ph</a:t>
            </a: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 (</a:t>
            </a:r>
            <a:r>
              <a:rPr lang="ru-RU" sz="2000" dirty="0" err="1" smtClean="0">
                <a:solidFill>
                  <a:srgbClr val="13287F"/>
                </a:solidFill>
                <a:latin typeface="Dynar" pitchFamily="2" charset="0"/>
              </a:rPr>
              <a:t>М.Лаад</a:t>
            </a:r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)</a:t>
            </a:r>
          </a:p>
          <a:p>
            <a:pPr marL="457200" indent="-457200">
              <a:buNone/>
            </a:pPr>
            <a:r>
              <a:rPr lang="ru-RU" sz="2400" dirty="0" smtClean="0">
                <a:solidFill>
                  <a:srgbClr val="13287F"/>
                </a:solidFill>
                <a:latin typeface="Dynar" pitchFamily="2" charset="0"/>
              </a:rPr>
              <a:t>4. Особенности родительских ресурсов</a:t>
            </a:r>
          </a:p>
          <a:p>
            <a:pPr marL="457200" indent="-457200">
              <a:buNone/>
            </a:pPr>
            <a:r>
              <a:rPr lang="ru-RU" sz="2400" dirty="0" smtClean="0">
                <a:solidFill>
                  <a:srgbClr val="13287F"/>
                </a:solidFill>
                <a:latin typeface="Dynar" pitchFamily="2" charset="0"/>
              </a:rPr>
              <a:t>5. Практическая работа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1643042" y="1071546"/>
            <a:ext cx="5857916" cy="928694"/>
            <a:chOff x="1643042" y="1071546"/>
            <a:chExt cx="5857916" cy="92869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1643042" y="1071546"/>
              <a:ext cx="5857916" cy="92869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714480" y="1122888"/>
              <a:ext cx="571504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  <a:ea typeface="+mj-ea"/>
                  <a:cs typeface="+mj-cs"/>
                </a:rPr>
                <a:t>Работа на семинаре с 10.00 до 15.00</a:t>
              </a:r>
            </a:p>
            <a:p>
              <a:pPr algn="ctr"/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  <a:ea typeface="+mj-ea"/>
                  <a:cs typeface="+mj-cs"/>
                </a:rPr>
                <a:t>Перерыв на обед с12-12.30</a:t>
              </a:r>
              <a:endParaRPr lang="ru-RU" sz="105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Группа 7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0" name="Прямоугольник 1"/>
            <p:cNvSpPr>
              <a:spLocks noChangeArrowheads="1"/>
            </p:cNvSpPr>
            <p:nvPr/>
          </p:nvSpPr>
          <p:spPr bwMode="auto">
            <a:xfrm>
              <a:off x="428596" y="71414"/>
              <a:ext cx="8320409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3600" dirty="0" smtClean="0">
                  <a:solidFill>
                    <a:srgbClr val="C00000"/>
                  </a:solidFill>
                  <a:latin typeface="Dynar" pitchFamily="2" charset="0"/>
                </a:rPr>
                <a:t>Ритуалы бодрости родителей</a:t>
              </a:r>
              <a:endParaRPr lang="ru-RU" sz="3600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42976" y="642918"/>
              <a:ext cx="698620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Предлагаем добавить в ваш день несколько элементов</a:t>
              </a:r>
              <a:endParaRPr lang="ru-RU" sz="20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grpSp>
          <p:nvGrpSpPr>
            <p:cNvPr id="13" name="Группа 86"/>
            <p:cNvGrpSpPr/>
            <p:nvPr/>
          </p:nvGrpSpPr>
          <p:grpSpPr>
            <a:xfrm>
              <a:off x="214282" y="4929198"/>
              <a:ext cx="2714644" cy="1428761"/>
              <a:chOff x="571472" y="4038620"/>
              <a:chExt cx="6715966" cy="2392364"/>
            </a:xfrm>
          </p:grpSpPr>
          <p:grpSp>
            <p:nvGrpSpPr>
              <p:cNvPr id="14" name="Группа 57"/>
              <p:cNvGrpSpPr/>
              <p:nvPr/>
            </p:nvGrpSpPr>
            <p:grpSpPr>
              <a:xfrm>
                <a:off x="571472" y="4038620"/>
                <a:ext cx="6715966" cy="2392364"/>
                <a:chOff x="571472" y="4038620"/>
                <a:chExt cx="6715966" cy="2392364"/>
              </a:xfrm>
            </p:grpSpPr>
            <p:grpSp>
              <p:nvGrpSpPr>
                <p:cNvPr id="29" name="Группа 44"/>
                <p:cNvGrpSpPr/>
                <p:nvPr/>
              </p:nvGrpSpPr>
              <p:grpSpPr>
                <a:xfrm>
                  <a:off x="571472" y="4038620"/>
                  <a:ext cx="6715966" cy="2391570"/>
                  <a:chOff x="571472" y="4038620"/>
                  <a:chExt cx="6715966" cy="2391570"/>
                </a:xfrm>
              </p:grpSpPr>
              <p:sp>
                <p:nvSpPr>
                  <p:cNvPr id="36" name="TextBox 35"/>
                  <p:cNvSpPr txBox="1"/>
                  <p:nvPr/>
                </p:nvSpPr>
                <p:spPr>
                  <a:xfrm>
                    <a:off x="571472" y="4038620"/>
                    <a:ext cx="327993" cy="9687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10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9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8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7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6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5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4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3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2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1</a:t>
                    </a:r>
                  </a:p>
                  <a:p>
                    <a:pPr algn="ctr"/>
                    <a:r>
                      <a:rPr lang="ru-RU" sz="800" dirty="0" smtClean="0">
                        <a:solidFill>
                          <a:srgbClr val="003399"/>
                        </a:solidFill>
                        <a:latin typeface="Dynar" pitchFamily="2" charset="0"/>
                      </a:rPr>
                      <a:t>0</a:t>
                    </a:r>
                    <a:endParaRPr lang="ru-RU" sz="800" dirty="0">
                      <a:solidFill>
                        <a:srgbClr val="003399"/>
                      </a:solidFill>
                      <a:latin typeface="Dynar" pitchFamily="2" charset="0"/>
                    </a:endParaRPr>
                  </a:p>
                </p:txBody>
              </p:sp>
              <p:grpSp>
                <p:nvGrpSpPr>
                  <p:cNvPr id="37" name="Группа 43"/>
                  <p:cNvGrpSpPr/>
                  <p:nvPr/>
                </p:nvGrpSpPr>
                <p:grpSpPr>
                  <a:xfrm>
                    <a:off x="928662" y="4071942"/>
                    <a:ext cx="6358776" cy="2358248"/>
                    <a:chOff x="928662" y="4071942"/>
                    <a:chExt cx="6358776" cy="2358248"/>
                  </a:xfrm>
                </p:grpSpPr>
                <p:grpSp>
                  <p:nvGrpSpPr>
                    <p:cNvPr id="38" name="Группа 26"/>
                    <p:cNvGrpSpPr/>
                    <p:nvPr/>
                  </p:nvGrpSpPr>
                  <p:grpSpPr>
                    <a:xfrm>
                      <a:off x="928662" y="4071942"/>
                      <a:ext cx="6358776" cy="2358248"/>
                      <a:chOff x="1428728" y="3929860"/>
                      <a:chExt cx="6358776" cy="2358248"/>
                    </a:xfrm>
                  </p:grpSpPr>
                  <p:cxnSp>
                    <p:nvCxnSpPr>
                      <p:cNvPr id="48" name="Прямая соединительная линия 47"/>
                      <p:cNvCxnSpPr/>
                      <p:nvPr/>
                    </p:nvCxnSpPr>
                    <p:spPr>
                      <a:xfrm rot="10800000" flipV="1">
                        <a:off x="1428728" y="6286520"/>
                        <a:ext cx="6358776" cy="794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Прямая соединительная линия 23"/>
                      <p:cNvCxnSpPr/>
                      <p:nvPr/>
                    </p:nvCxnSpPr>
                    <p:spPr>
                      <a:xfrm rot="5400000">
                        <a:off x="250795" y="5107793"/>
                        <a:ext cx="2356660" cy="794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Прямая соединительная линия 49"/>
                      <p:cNvCxnSpPr/>
                      <p:nvPr/>
                    </p:nvCxnSpPr>
                    <p:spPr>
                      <a:xfrm rot="10800000" flipV="1">
                        <a:off x="1428728" y="6287314"/>
                        <a:ext cx="6358776" cy="794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9" name="Прямая соединительная линия 38"/>
                    <p:cNvCxnSpPr/>
                    <p:nvPr/>
                  </p:nvCxnSpPr>
                  <p:spPr>
                    <a:xfrm rot="10800000" flipV="1">
                      <a:off x="928662" y="5969086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" name="Прямая соединительная линия 39"/>
                    <p:cNvCxnSpPr/>
                    <p:nvPr/>
                  </p:nvCxnSpPr>
                  <p:spPr>
                    <a:xfrm rot="10800000" flipV="1">
                      <a:off x="928662" y="6215082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Прямая соединительная линия 40"/>
                    <p:cNvCxnSpPr/>
                    <p:nvPr/>
                  </p:nvCxnSpPr>
                  <p:spPr>
                    <a:xfrm rot="10800000" flipV="1">
                      <a:off x="928662" y="5500702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" name="Прямая соединительная линия 41"/>
                    <p:cNvCxnSpPr/>
                    <p:nvPr/>
                  </p:nvCxnSpPr>
                  <p:spPr>
                    <a:xfrm rot="10800000" flipV="1">
                      <a:off x="928662" y="5746698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Прямая соединительная линия 42"/>
                    <p:cNvCxnSpPr/>
                    <p:nvPr/>
                  </p:nvCxnSpPr>
                  <p:spPr>
                    <a:xfrm rot="10800000" flipV="1">
                      <a:off x="928662" y="4968954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" name="Прямая соединительная линия 43"/>
                    <p:cNvCxnSpPr/>
                    <p:nvPr/>
                  </p:nvCxnSpPr>
                  <p:spPr>
                    <a:xfrm rot="10800000" flipV="1">
                      <a:off x="928662" y="5214950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" name="Прямая соединительная линия 44"/>
                    <p:cNvCxnSpPr/>
                    <p:nvPr/>
                  </p:nvCxnSpPr>
                  <p:spPr>
                    <a:xfrm rot="10800000" flipV="1">
                      <a:off x="928662" y="4449010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" name="Прямая соединительная линия 45"/>
                    <p:cNvCxnSpPr/>
                    <p:nvPr/>
                  </p:nvCxnSpPr>
                  <p:spPr>
                    <a:xfrm rot="10800000" flipV="1">
                      <a:off x="928662" y="4695006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" name="Прямая соединительная линия 46"/>
                    <p:cNvCxnSpPr/>
                    <p:nvPr/>
                  </p:nvCxnSpPr>
                  <p:spPr>
                    <a:xfrm rot="10800000" flipV="1">
                      <a:off x="928662" y="4163258"/>
                      <a:ext cx="6358776" cy="7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0" name="Группа 56"/>
                <p:cNvGrpSpPr/>
                <p:nvPr/>
              </p:nvGrpSpPr>
              <p:grpSpPr>
                <a:xfrm>
                  <a:off x="1215208" y="4695800"/>
                  <a:ext cx="5812579" cy="1735184"/>
                  <a:chOff x="1215208" y="4695800"/>
                  <a:chExt cx="5812579" cy="1735184"/>
                </a:xfrm>
              </p:grpSpPr>
              <p:cxnSp>
                <p:nvCxnSpPr>
                  <p:cNvPr id="31" name="Прямая соединительная линия 30"/>
                  <p:cNvCxnSpPr/>
                  <p:nvPr/>
                </p:nvCxnSpPr>
                <p:spPr>
                  <a:xfrm rot="16200000" flipH="1">
                    <a:off x="990955" y="4920053"/>
                    <a:ext cx="804902" cy="356396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Прямая соединительная линия 31"/>
                  <p:cNvCxnSpPr/>
                  <p:nvPr/>
                </p:nvCxnSpPr>
                <p:spPr>
                  <a:xfrm>
                    <a:off x="1571604" y="5500702"/>
                    <a:ext cx="642942" cy="285752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Прямая соединительная линия 32"/>
                  <p:cNvCxnSpPr/>
                  <p:nvPr/>
                </p:nvCxnSpPr>
                <p:spPr>
                  <a:xfrm>
                    <a:off x="2214546" y="5786454"/>
                    <a:ext cx="785818" cy="1588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Прямая соединительная линия 33"/>
                  <p:cNvCxnSpPr/>
                  <p:nvPr/>
                </p:nvCxnSpPr>
                <p:spPr>
                  <a:xfrm>
                    <a:off x="2978621" y="5786454"/>
                    <a:ext cx="857256" cy="642942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Прямая соединительная линия 34"/>
                  <p:cNvCxnSpPr/>
                  <p:nvPr/>
                </p:nvCxnSpPr>
                <p:spPr>
                  <a:xfrm>
                    <a:off x="3813077" y="6429396"/>
                    <a:ext cx="3214710" cy="1588"/>
                  </a:xfrm>
                  <a:prstGeom prst="line">
                    <a:avLst/>
                  </a:prstGeom>
                  <a:ln w="28575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5" name="Группа 85"/>
              <p:cNvGrpSpPr/>
              <p:nvPr/>
            </p:nvGrpSpPr>
            <p:grpSpPr>
              <a:xfrm>
                <a:off x="1214414" y="4429132"/>
                <a:ext cx="5857916" cy="785818"/>
                <a:chOff x="1214414" y="4429132"/>
                <a:chExt cx="5857916" cy="785818"/>
              </a:xfrm>
            </p:grpSpPr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>
                  <a:off x="1214414" y="4714884"/>
                  <a:ext cx="500066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Прямая соединительная линия 16"/>
                <p:cNvCxnSpPr/>
                <p:nvPr/>
              </p:nvCxnSpPr>
              <p:spPr>
                <a:xfrm flipV="1">
                  <a:off x="1714480" y="4714884"/>
                  <a:ext cx="642942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Прямая соединительная линия 18"/>
                <p:cNvCxnSpPr/>
                <p:nvPr/>
              </p:nvCxnSpPr>
              <p:spPr>
                <a:xfrm rot="16200000" flipH="1">
                  <a:off x="2347483" y="4714884"/>
                  <a:ext cx="500066" cy="500066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rot="5400000" flipH="1" flipV="1">
                  <a:off x="2790087" y="4750603"/>
                  <a:ext cx="500066" cy="428628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/>
                <p:cNvCxnSpPr/>
                <p:nvPr/>
              </p:nvCxnSpPr>
              <p:spPr>
                <a:xfrm>
                  <a:off x="3224617" y="4714884"/>
                  <a:ext cx="785818" cy="500066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flipV="1">
                  <a:off x="4000496" y="4929198"/>
                  <a:ext cx="642942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>
                  <a:off x="5715008" y="4429132"/>
                  <a:ext cx="714380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единительная линия 25"/>
                <p:cNvCxnSpPr/>
                <p:nvPr/>
              </p:nvCxnSpPr>
              <p:spPr>
                <a:xfrm rot="5400000" flipH="1" flipV="1">
                  <a:off x="5054277" y="4536289"/>
                  <a:ext cx="785818" cy="571504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Прямая соединительная линия 26"/>
                <p:cNvCxnSpPr/>
                <p:nvPr/>
              </p:nvCxnSpPr>
              <p:spPr>
                <a:xfrm>
                  <a:off x="4631634" y="4929198"/>
                  <a:ext cx="571504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Прямая соединительная линия 27"/>
                <p:cNvCxnSpPr/>
                <p:nvPr/>
              </p:nvCxnSpPr>
              <p:spPr>
                <a:xfrm flipV="1">
                  <a:off x="6429388" y="4429132"/>
                  <a:ext cx="642942" cy="285752"/>
                </a:xfrm>
                <a:prstGeom prst="line">
                  <a:avLst/>
                </a:prstGeom>
                <a:ln w="28575">
                  <a:solidFill>
                    <a:srgbClr val="0070C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1" name="Группа 60"/>
            <p:cNvGrpSpPr/>
            <p:nvPr/>
          </p:nvGrpSpPr>
          <p:grpSpPr>
            <a:xfrm>
              <a:off x="214282" y="1142984"/>
              <a:ext cx="3714776" cy="3000396"/>
              <a:chOff x="428596" y="1285860"/>
              <a:chExt cx="3714776" cy="3000396"/>
            </a:xfrm>
          </p:grpSpPr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928662" y="2000240"/>
                <a:ext cx="3214710" cy="228601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5" name="Группа 54"/>
              <p:cNvGrpSpPr/>
              <p:nvPr/>
            </p:nvGrpSpPr>
            <p:grpSpPr>
              <a:xfrm>
                <a:off x="428596" y="1285860"/>
                <a:ext cx="1643074" cy="571504"/>
                <a:chOff x="642910" y="1500174"/>
                <a:chExt cx="1643074" cy="571504"/>
              </a:xfrm>
            </p:grpSpPr>
            <p:sp>
              <p:nvSpPr>
                <p:cNvPr id="52" name="Скругленный прямоугольник 51"/>
                <p:cNvSpPr/>
                <p:nvPr/>
              </p:nvSpPr>
              <p:spPr>
                <a:xfrm>
                  <a:off x="642910" y="1500174"/>
                  <a:ext cx="1643074" cy="571504"/>
                </a:xfrm>
                <a:prstGeom prst="roundRect">
                  <a:avLst/>
                </a:prstGeom>
                <a:solidFill>
                  <a:srgbClr val="003399"/>
                </a:solidFill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4" name="TextBox 53"/>
                <p:cNvSpPr txBox="1"/>
                <p:nvPr/>
              </p:nvSpPr>
              <p:spPr>
                <a:xfrm>
                  <a:off x="928662" y="1500174"/>
                  <a:ext cx="110158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>
                      <a:solidFill>
                        <a:schemeClr val="bg1"/>
                      </a:solidFill>
                      <a:latin typeface="Dynar" pitchFamily="2" charset="0"/>
                    </a:rPr>
                    <a:t>Утро</a:t>
                  </a:r>
                  <a:endParaRPr lang="ru-RU" sz="2800" dirty="0">
                    <a:solidFill>
                      <a:schemeClr val="bg1"/>
                    </a:solidFill>
                    <a:latin typeface="Dynar" pitchFamily="2" charset="0"/>
                  </a:endParaRPr>
                </a:p>
              </p:txBody>
            </p:sp>
          </p:grpSp>
          <p:cxnSp>
            <p:nvCxnSpPr>
              <p:cNvPr id="57" name="Соединительная линия уступом 56"/>
              <p:cNvCxnSpPr/>
              <p:nvPr/>
            </p:nvCxnSpPr>
            <p:spPr>
              <a:xfrm rot="16200000" flipH="1">
                <a:off x="321439" y="2035959"/>
                <a:ext cx="785818" cy="428628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1071538" y="2000240"/>
                <a:ext cx="3023585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C00000"/>
                    </a:solidFill>
                    <a:latin typeface="Dynar" pitchFamily="2" charset="0"/>
                  </a:rPr>
                  <a:t>Утренние рутины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вода (3-5 глотков)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зарядка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опрятная одежда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аккуратная прическа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планирование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15 мин отдыха</a:t>
                </a:r>
                <a:endParaRPr lang="ru-RU" sz="2000" dirty="0">
                  <a:solidFill>
                    <a:srgbClr val="003399"/>
                  </a:solidFill>
                  <a:latin typeface="Dynar" pitchFamily="2" charset="0"/>
                </a:endParaRPr>
              </a:p>
            </p:txBody>
          </p:sp>
        </p:grpSp>
        <p:grpSp>
          <p:nvGrpSpPr>
            <p:cNvPr id="62" name="Группа 61"/>
            <p:cNvGrpSpPr/>
            <p:nvPr/>
          </p:nvGrpSpPr>
          <p:grpSpPr>
            <a:xfrm>
              <a:off x="4357686" y="1142984"/>
              <a:ext cx="3714776" cy="3000396"/>
              <a:chOff x="428596" y="1285860"/>
              <a:chExt cx="3714776" cy="3000396"/>
            </a:xfrm>
          </p:grpSpPr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928662" y="2000240"/>
                <a:ext cx="3214710" cy="228601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64" name="Группа 63"/>
              <p:cNvGrpSpPr/>
              <p:nvPr/>
            </p:nvGrpSpPr>
            <p:grpSpPr>
              <a:xfrm>
                <a:off x="428596" y="1285860"/>
                <a:ext cx="1643074" cy="571504"/>
                <a:chOff x="642910" y="1500174"/>
                <a:chExt cx="1643074" cy="571504"/>
              </a:xfrm>
            </p:grpSpPr>
            <p:sp>
              <p:nvSpPr>
                <p:cNvPr id="67" name="Скругленный прямоугольник 66"/>
                <p:cNvSpPr/>
                <p:nvPr/>
              </p:nvSpPr>
              <p:spPr>
                <a:xfrm>
                  <a:off x="642910" y="1500174"/>
                  <a:ext cx="1643074" cy="571504"/>
                </a:xfrm>
                <a:prstGeom prst="roundRect">
                  <a:avLst/>
                </a:prstGeom>
                <a:solidFill>
                  <a:srgbClr val="E10E09"/>
                </a:solidFill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8" name="TextBox 67"/>
                <p:cNvSpPr txBox="1"/>
                <p:nvPr/>
              </p:nvSpPr>
              <p:spPr>
                <a:xfrm>
                  <a:off x="928662" y="1500174"/>
                  <a:ext cx="102784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>
                      <a:solidFill>
                        <a:schemeClr val="bg1"/>
                      </a:solidFill>
                      <a:latin typeface="Dynar" pitchFamily="2" charset="0"/>
                    </a:rPr>
                    <a:t>День</a:t>
                  </a:r>
                  <a:endParaRPr lang="ru-RU" sz="2800" dirty="0">
                    <a:solidFill>
                      <a:schemeClr val="bg1"/>
                    </a:solidFill>
                    <a:latin typeface="Dynar" pitchFamily="2" charset="0"/>
                  </a:endParaRPr>
                </a:p>
              </p:txBody>
            </p:sp>
          </p:grpSp>
          <p:cxnSp>
            <p:nvCxnSpPr>
              <p:cNvPr id="65" name="Соединительная линия уступом 64"/>
              <p:cNvCxnSpPr/>
              <p:nvPr/>
            </p:nvCxnSpPr>
            <p:spPr>
              <a:xfrm rot="16200000" flipH="1">
                <a:off x="321439" y="2035959"/>
                <a:ext cx="785818" cy="428628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/>
              <p:cNvSpPr txBox="1"/>
              <p:nvPr/>
            </p:nvSpPr>
            <p:spPr>
              <a:xfrm>
                <a:off x="1071538" y="2000240"/>
                <a:ext cx="2853666" cy="224676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C00000"/>
                    </a:solidFill>
                    <a:latin typeface="Dynar" pitchFamily="2" charset="0"/>
                  </a:rPr>
                  <a:t>Дневные рутины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тихий час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планка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вода: после каждого</a:t>
                </a:r>
              </a:p>
              <a:p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   похода в туалет,</a:t>
                </a:r>
              </a:p>
              <a:p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   за 15 мин. до еды</a:t>
                </a:r>
              </a:p>
              <a:p>
                <a:pPr>
                  <a:buFont typeface="Wingdings" pitchFamily="2" charset="2"/>
                  <a:buChar char="ü"/>
                </a:pPr>
                <a:endParaRPr lang="ru-RU" sz="2000" dirty="0">
                  <a:solidFill>
                    <a:srgbClr val="003399"/>
                  </a:solidFill>
                  <a:latin typeface="Dynar" pitchFamily="2" charset="0"/>
                </a:endParaRPr>
              </a:p>
            </p:txBody>
          </p:sp>
        </p:grpSp>
        <p:grpSp>
          <p:nvGrpSpPr>
            <p:cNvPr id="69" name="Группа 68"/>
            <p:cNvGrpSpPr/>
            <p:nvPr/>
          </p:nvGrpSpPr>
          <p:grpSpPr>
            <a:xfrm>
              <a:off x="3428992" y="3571876"/>
              <a:ext cx="5500726" cy="3000396"/>
              <a:chOff x="428596" y="1285860"/>
              <a:chExt cx="5500726" cy="3000396"/>
            </a:xfrm>
          </p:grpSpPr>
          <p:sp>
            <p:nvSpPr>
              <p:cNvPr id="70" name="Скругленный прямоугольник 69"/>
              <p:cNvSpPr/>
              <p:nvPr/>
            </p:nvSpPr>
            <p:spPr>
              <a:xfrm>
                <a:off x="928662" y="2000240"/>
                <a:ext cx="5000660" cy="2286016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1" name="Группа 70"/>
              <p:cNvGrpSpPr/>
              <p:nvPr/>
            </p:nvGrpSpPr>
            <p:grpSpPr>
              <a:xfrm>
                <a:off x="428596" y="1285860"/>
                <a:ext cx="1643074" cy="571504"/>
                <a:chOff x="642910" y="1500174"/>
                <a:chExt cx="1643074" cy="571504"/>
              </a:xfrm>
            </p:grpSpPr>
            <p:sp>
              <p:nvSpPr>
                <p:cNvPr id="74" name="Скругленный прямоугольник 73"/>
                <p:cNvSpPr/>
                <p:nvPr/>
              </p:nvSpPr>
              <p:spPr>
                <a:xfrm>
                  <a:off x="642910" y="1500174"/>
                  <a:ext cx="1643074" cy="571504"/>
                </a:xfrm>
                <a:prstGeom prst="round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scene3d>
                  <a:camera prst="orthographicFront"/>
                  <a:lightRig rig="threePt" dir="t"/>
                </a:scene3d>
                <a:sp3d>
                  <a:bevelT prst="relaxedInse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928662" y="1500174"/>
                  <a:ext cx="119135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ru-RU" sz="2800" dirty="0" smtClean="0">
                      <a:solidFill>
                        <a:schemeClr val="bg1"/>
                      </a:solidFill>
                      <a:latin typeface="Dynar" pitchFamily="2" charset="0"/>
                    </a:rPr>
                    <a:t>Вечер</a:t>
                  </a:r>
                  <a:endParaRPr lang="ru-RU" sz="2800" dirty="0">
                    <a:solidFill>
                      <a:schemeClr val="bg1"/>
                    </a:solidFill>
                    <a:latin typeface="Dynar" pitchFamily="2" charset="0"/>
                  </a:endParaRPr>
                </a:p>
              </p:txBody>
            </p:sp>
          </p:grpSp>
          <p:cxnSp>
            <p:nvCxnSpPr>
              <p:cNvPr id="72" name="Соединительная линия уступом 71"/>
              <p:cNvCxnSpPr/>
              <p:nvPr/>
            </p:nvCxnSpPr>
            <p:spPr>
              <a:xfrm rot="16200000" flipH="1">
                <a:off x="321439" y="2035959"/>
                <a:ext cx="785818" cy="428628"/>
              </a:xfrm>
              <a:prstGeom prst="bentConnector3">
                <a:avLst>
                  <a:gd name="adj1" fmla="val 5000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TextBox 72"/>
              <p:cNvSpPr txBox="1"/>
              <p:nvPr/>
            </p:nvSpPr>
            <p:spPr>
              <a:xfrm>
                <a:off x="1071538" y="2000240"/>
                <a:ext cx="4786346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000" b="1" dirty="0" smtClean="0">
                    <a:solidFill>
                      <a:srgbClr val="C00000"/>
                    </a:solidFill>
                    <a:latin typeface="Dynar" pitchFamily="2" charset="0"/>
                  </a:rPr>
                  <a:t>Вечерние рутины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15 минут одинокой прогулки на</a:t>
                </a:r>
              </a:p>
              <a:p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   свежем воздухе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стоп соц.сети за 2 часа до сна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лечь спать на 1 час раньше, </a:t>
                </a:r>
              </a:p>
              <a:p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   чем обычно</a:t>
                </a:r>
              </a:p>
              <a:p>
                <a:pPr>
                  <a:buFont typeface="Wingdings" pitchFamily="2" charset="2"/>
                  <a:buChar char="ü"/>
                </a:pPr>
                <a:r>
                  <a:rPr lang="ru-RU" sz="2000" dirty="0" smtClean="0">
                    <a:solidFill>
                      <a:srgbClr val="003399"/>
                    </a:solidFill>
                    <a:latin typeface="Dynar" pitchFamily="2" charset="0"/>
                  </a:rPr>
                  <a:t> три благодарности перед сном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Прямоугольник 1"/>
          <p:cNvSpPr>
            <a:spLocks noChangeArrowheads="1"/>
          </p:cNvSpPr>
          <p:nvPr/>
        </p:nvSpPr>
        <p:spPr bwMode="auto">
          <a:xfrm>
            <a:off x="428596" y="71414"/>
            <a:ext cx="83204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Как вы можете отдохнуть?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85786" y="1569194"/>
            <a:ext cx="8215370" cy="2017190"/>
            <a:chOff x="785786" y="1569194"/>
            <a:chExt cx="8215370" cy="2017190"/>
          </a:xfrm>
        </p:grpSpPr>
        <p:sp>
          <p:nvSpPr>
            <p:cNvPr id="6" name="TextBox 5"/>
            <p:cNvSpPr txBox="1"/>
            <p:nvPr/>
          </p:nvSpPr>
          <p:spPr>
            <a:xfrm>
              <a:off x="785786" y="2262838"/>
              <a:ext cx="46442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5 способов отдохнуть за </a:t>
              </a:r>
              <a:r>
                <a:rPr lang="ru-RU" sz="2800" dirty="0" smtClean="0">
                  <a:solidFill>
                    <a:srgbClr val="E10E09"/>
                  </a:solidFill>
                  <a:latin typeface="Dynar" pitchFamily="2" charset="0"/>
                </a:rPr>
                <a:t>15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 минут</a:t>
              </a:r>
              <a:endParaRPr lang="ru-RU" sz="20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pic>
          <p:nvPicPr>
            <p:cNvPr id="4098" name="Picture 2" descr="C:\Users\Рукина\Desktop\9f8dcab83ca464b2d07e68510d8285d7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00958" y="1569194"/>
              <a:ext cx="1500198" cy="2017190"/>
            </a:xfrm>
            <a:prstGeom prst="rect">
              <a:avLst/>
            </a:prstGeom>
            <a:noFill/>
          </p:spPr>
        </p:pic>
      </p:grpSp>
      <p:grpSp>
        <p:nvGrpSpPr>
          <p:cNvPr id="14" name="Группа 13"/>
          <p:cNvGrpSpPr/>
          <p:nvPr/>
        </p:nvGrpSpPr>
        <p:grpSpPr>
          <a:xfrm>
            <a:off x="857224" y="2928934"/>
            <a:ext cx="7580365" cy="2214578"/>
            <a:chOff x="857224" y="2928934"/>
            <a:chExt cx="7580365" cy="2214578"/>
          </a:xfrm>
        </p:grpSpPr>
        <p:sp>
          <p:nvSpPr>
            <p:cNvPr id="7" name="TextBox 6"/>
            <p:cNvSpPr txBox="1"/>
            <p:nvPr/>
          </p:nvSpPr>
          <p:spPr>
            <a:xfrm>
              <a:off x="857224" y="3643314"/>
              <a:ext cx="46442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5 способов отдохнуть за </a:t>
              </a:r>
              <a:r>
                <a:rPr lang="ru-RU" sz="2800" dirty="0" smtClean="0">
                  <a:solidFill>
                    <a:srgbClr val="E10E09"/>
                  </a:solidFill>
                  <a:latin typeface="Dynar" pitchFamily="2" charset="0"/>
                </a:rPr>
                <a:t>30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 минут</a:t>
              </a:r>
              <a:endParaRPr lang="ru-RU" sz="20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pic>
          <p:nvPicPr>
            <p:cNvPr id="4099" name="Picture 3" descr="C:\Users\Рукина\Desktop\maxresdefault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00562" y="2928934"/>
              <a:ext cx="3937027" cy="2214578"/>
            </a:xfrm>
            <a:prstGeom prst="rect">
              <a:avLst/>
            </a:prstGeom>
            <a:noFill/>
          </p:spPr>
        </p:pic>
      </p:grpSp>
      <p:grpSp>
        <p:nvGrpSpPr>
          <p:cNvPr id="12" name="Группа 11"/>
          <p:cNvGrpSpPr/>
          <p:nvPr/>
        </p:nvGrpSpPr>
        <p:grpSpPr>
          <a:xfrm>
            <a:off x="785786" y="857232"/>
            <a:ext cx="6813480" cy="1857388"/>
            <a:chOff x="785786" y="857232"/>
            <a:chExt cx="6813480" cy="1857388"/>
          </a:xfrm>
        </p:grpSpPr>
        <p:sp>
          <p:nvSpPr>
            <p:cNvPr id="22" name="TextBox 21"/>
            <p:cNvSpPr txBox="1"/>
            <p:nvPr/>
          </p:nvSpPr>
          <p:spPr>
            <a:xfrm>
              <a:off x="785786" y="1071546"/>
              <a:ext cx="444384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5 способов отдохнуть за </a:t>
              </a:r>
              <a:r>
                <a:rPr lang="ru-RU" sz="2800" dirty="0" smtClean="0">
                  <a:solidFill>
                    <a:srgbClr val="E10E09"/>
                  </a:solidFill>
                  <a:latin typeface="Dynar" pitchFamily="2" charset="0"/>
                </a:rPr>
                <a:t>5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 минут</a:t>
              </a:r>
              <a:endParaRPr lang="ru-RU" sz="20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pic>
          <p:nvPicPr>
            <p:cNvPr id="4100" name="Picture 4" descr="C:\Users\Рукина\Desktop\202-2020221_reading-girl-book-clip-art-cartoon-reading-woman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214942" y="857232"/>
              <a:ext cx="2384324" cy="1857388"/>
            </a:xfrm>
            <a:prstGeom prst="rect">
              <a:avLst/>
            </a:prstGeom>
            <a:noFill/>
          </p:spPr>
        </p:pic>
      </p:grpSp>
      <p:grpSp>
        <p:nvGrpSpPr>
          <p:cNvPr id="15" name="Группа 14"/>
          <p:cNvGrpSpPr/>
          <p:nvPr/>
        </p:nvGrpSpPr>
        <p:grpSpPr>
          <a:xfrm>
            <a:off x="857224" y="4929198"/>
            <a:ext cx="8286776" cy="1398025"/>
            <a:chOff x="857224" y="4929198"/>
            <a:chExt cx="8286776" cy="1398025"/>
          </a:xfrm>
        </p:grpSpPr>
        <p:sp>
          <p:nvSpPr>
            <p:cNvPr id="8" name="TextBox 7"/>
            <p:cNvSpPr txBox="1"/>
            <p:nvPr/>
          </p:nvSpPr>
          <p:spPr>
            <a:xfrm>
              <a:off x="857224" y="5143512"/>
              <a:ext cx="464422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5 способов отдохнуть за </a:t>
              </a:r>
              <a:r>
                <a:rPr lang="ru-RU" sz="2800" dirty="0" smtClean="0">
                  <a:solidFill>
                    <a:srgbClr val="E10E09"/>
                  </a:solidFill>
                  <a:latin typeface="Dynar" pitchFamily="2" charset="0"/>
                </a:rPr>
                <a:t>60</a:t>
              </a: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 минут</a:t>
              </a:r>
              <a:endParaRPr lang="ru-RU" sz="2000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pic>
          <p:nvPicPr>
            <p:cNvPr id="4101" name="Picture 5" descr="C:\Users\Рукина\Desktop\73-732781_collection-of-go-fishing-clipart-hd-png-download.png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86546" y="4929198"/>
              <a:ext cx="2357454" cy="13980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8" name="Группа 25"/>
            <p:cNvGrpSpPr/>
            <p:nvPr/>
          </p:nvGrpSpPr>
          <p:grpSpPr>
            <a:xfrm>
              <a:off x="158487" y="3365950"/>
              <a:ext cx="251495" cy="3492050"/>
              <a:chOff x="285720" y="1571612"/>
              <a:chExt cx="453396" cy="5278000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428596" y="71414"/>
            <a:ext cx="832040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Dynar" pitchFamily="2" charset="0"/>
              </a:rPr>
              <a:t>Методика «</a:t>
            </a:r>
            <a:r>
              <a:rPr lang="ru-RU" sz="2800" dirty="0" err="1" smtClean="0">
                <a:solidFill>
                  <a:srgbClr val="C00000"/>
                </a:solidFill>
                <a:latin typeface="Dynar" pitchFamily="2" charset="0"/>
              </a:rPr>
              <a:t>Картрирование</a:t>
            </a:r>
            <a:r>
              <a:rPr lang="ru-RU" sz="2800" dirty="0" smtClean="0">
                <a:solidFill>
                  <a:srgbClr val="C00000"/>
                </a:solidFill>
                <a:latin typeface="Dynar" pitchFamily="2" charset="0"/>
              </a:rPr>
              <a:t> системы рабочей (личной) поддержки»</a:t>
            </a:r>
            <a:endParaRPr lang="ru-RU" sz="2800" dirty="0">
              <a:solidFill>
                <a:srgbClr val="C00000"/>
              </a:solidFill>
              <a:latin typeface="Dynar" pitchFamily="2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71472" y="1214422"/>
            <a:ext cx="8215370" cy="571504"/>
            <a:chOff x="571472" y="1357298"/>
            <a:chExt cx="8215370" cy="57150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71472" y="1357298"/>
              <a:ext cx="8215370" cy="57150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571472" y="1428736"/>
              <a:ext cx="821537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1. В центре листа бумаги нарисовать символ изображающее самого себя</a:t>
              </a: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71472" y="2071678"/>
            <a:ext cx="8286808" cy="785818"/>
            <a:chOff x="571472" y="2214554"/>
            <a:chExt cx="8286808" cy="785818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71472" y="2214554"/>
              <a:ext cx="8286808" cy="785818"/>
            </a:xfrm>
            <a:prstGeom prst="roundRect">
              <a:avLst/>
            </a:prstGeom>
            <a:noFill/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10" y="2285992"/>
              <a:ext cx="821537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2. Вокруг себя разместить – символ, картинку, слово, изображающее вещи, людей, ситуации, процессы, которые поддерживают в работе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71472" y="3143248"/>
            <a:ext cx="8286808" cy="714380"/>
            <a:chOff x="571472" y="3214686"/>
            <a:chExt cx="8286808" cy="71438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71472" y="3214686"/>
              <a:ext cx="8286808" cy="7143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71472" y="3214686"/>
              <a:ext cx="8286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3. Символы должны быть расположены на том расстоянии,</a:t>
              </a:r>
            </a:p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которое отражающем близость и важность данного элемента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1472" y="4071942"/>
            <a:ext cx="8286808" cy="1500198"/>
            <a:chOff x="571472" y="4071942"/>
            <a:chExt cx="8286808" cy="1500198"/>
          </a:xfrm>
        </p:grpSpPr>
        <p:sp>
          <p:nvSpPr>
            <p:cNvPr id="5" name="TextBox 4"/>
            <p:cNvSpPr txBox="1"/>
            <p:nvPr/>
          </p:nvSpPr>
          <p:spPr>
            <a:xfrm>
              <a:off x="642910" y="4071942"/>
              <a:ext cx="807249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4. Линиями (жирными, тонкими, сплошными, прерывистыми, волнистыми) связать себя с элементами системы рабочей поддержки, учитывая следующие критерии: </a:t>
              </a:r>
            </a:p>
            <a:p>
              <a:pPr lvl="0" indent="36195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близость – удаленность,  сила – слабость, </a:t>
              </a:r>
            </a:p>
            <a:p>
              <a:pPr lvl="0" indent="36195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постоянство – прерывистость, духовность – материальность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571472" y="4071942"/>
              <a:ext cx="8286808" cy="1500198"/>
            </a:xfrm>
            <a:prstGeom prst="roundRect">
              <a:avLst/>
            </a:prstGeom>
            <a:noFill/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28596" y="5786454"/>
            <a:ext cx="8429684" cy="500066"/>
            <a:chOff x="428596" y="5715016"/>
            <a:chExt cx="8429684" cy="50006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28596" y="5786454"/>
              <a:ext cx="6143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6195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5. Каждую линию необходимо подписать</a:t>
              </a:r>
              <a:endParaRPr lang="ru-RU" dirty="0">
                <a:solidFill>
                  <a:srgbClr val="13287F"/>
                </a:solidFill>
                <a:latin typeface="Dynar" pitchFamily="2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642910" y="5715016"/>
              <a:ext cx="8215370" cy="50006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12" name="Группа 25"/>
            <p:cNvGrpSpPr/>
            <p:nvPr/>
          </p:nvGrpSpPr>
          <p:grpSpPr>
            <a:xfrm>
              <a:off x="158487" y="3365950"/>
              <a:ext cx="251495" cy="3492050"/>
              <a:chOff x="285720" y="1571612"/>
              <a:chExt cx="453396" cy="52780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Dynar" pitchFamily="2" charset="0"/>
              </a:rPr>
              <a:t>Вопросы для самоанализа</a:t>
            </a:r>
            <a:endParaRPr lang="ru-RU" sz="36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2925" lvl="0" indent="-542925">
              <a:buFont typeface="Wingdings" pitchFamily="2" charset="2"/>
              <a:buChar char="ü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это именно та поддержка, которая необходима?</a:t>
            </a:r>
          </a:p>
          <a:p>
            <a:pPr marL="542925" lvl="0" indent="-542925">
              <a:buFont typeface="Wingdings" pitchFamily="2" charset="2"/>
              <a:buChar char="ü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достаточна ли поддержка?</a:t>
            </a:r>
          </a:p>
          <a:p>
            <a:pPr marL="542925" lvl="0" indent="-542925">
              <a:buFont typeface="Wingdings" pitchFamily="2" charset="2"/>
              <a:buChar char="ü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что не хватает в системе поддержки?</a:t>
            </a:r>
          </a:p>
          <a:p>
            <a:pPr marL="542925" lvl="0" indent="-542925">
              <a:buFont typeface="Wingdings" pitchFamily="2" charset="2"/>
              <a:buChar char="ü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что можно сделать, чтобы получить недостающие элементы поддержки?</a:t>
            </a:r>
          </a:p>
          <a:p>
            <a:pPr>
              <a:buFont typeface="Wingdings" pitchFamily="2" charset="2"/>
              <a:buChar char="ü"/>
            </a:pPr>
            <a:endParaRPr lang="ru-RU" dirty="0">
              <a:solidFill>
                <a:srgbClr val="13287F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3" name="Группа 25"/>
            <p:cNvGrpSpPr/>
            <p:nvPr/>
          </p:nvGrpSpPr>
          <p:grpSpPr>
            <a:xfrm>
              <a:off x="158487" y="3365950"/>
              <a:ext cx="251495" cy="3492050"/>
              <a:chOff x="285720" y="1571612"/>
              <a:chExt cx="453396" cy="5278000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4" name="Прямоугольник 1"/>
          <p:cNvSpPr>
            <a:spLocks noChangeArrowheads="1"/>
          </p:cNvSpPr>
          <p:nvPr/>
        </p:nvSpPr>
        <p:spPr bwMode="auto">
          <a:xfrm>
            <a:off x="428596" y="71414"/>
            <a:ext cx="832040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Dynar" pitchFamily="2" charset="0"/>
              </a:rPr>
              <a:t>Методика «</a:t>
            </a:r>
            <a:r>
              <a:rPr lang="ru-RU" sz="2800" dirty="0" err="1" smtClean="0">
                <a:solidFill>
                  <a:srgbClr val="C00000"/>
                </a:solidFill>
                <a:latin typeface="Dynar" pitchFamily="2" charset="0"/>
              </a:rPr>
              <a:t>Картрирование</a:t>
            </a:r>
            <a:r>
              <a:rPr lang="ru-RU" sz="2800" dirty="0" smtClean="0">
                <a:solidFill>
                  <a:srgbClr val="C00000"/>
                </a:solidFill>
                <a:latin typeface="Dynar" pitchFamily="2" charset="0"/>
              </a:rPr>
              <a:t> системы рабочей (личной) поддержки»</a:t>
            </a:r>
            <a:endParaRPr lang="ru-RU" sz="2800" dirty="0">
              <a:solidFill>
                <a:srgbClr val="C00000"/>
              </a:solidFill>
              <a:latin typeface="Dynar" pitchFamily="2" charset="0"/>
            </a:endParaRPr>
          </a:p>
        </p:txBody>
      </p:sp>
      <p:grpSp>
        <p:nvGrpSpPr>
          <p:cNvPr id="6" name="Группа 25"/>
          <p:cNvGrpSpPr/>
          <p:nvPr/>
        </p:nvGrpSpPr>
        <p:grpSpPr>
          <a:xfrm>
            <a:off x="642910" y="1214422"/>
            <a:ext cx="8286808" cy="1357322"/>
            <a:chOff x="571472" y="1357298"/>
            <a:chExt cx="8286808" cy="1357322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571472" y="1357298"/>
              <a:ext cx="8215370" cy="1357322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642910" y="1428736"/>
              <a:ext cx="821537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1. На этом же листе бумаги, используя другой цвет нарисовать и связать линиями то, что мешает использовать поддержку – помехи: </a:t>
              </a:r>
            </a:p>
            <a:p>
              <a:pPr lvl="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вокруг себя разместить символ. картинку, слово, изображающее вещи, людей, ситуации, процессы, которые мешают в работе</a:t>
              </a:r>
            </a:p>
          </p:txBody>
        </p:sp>
      </p:grpSp>
      <p:grpSp>
        <p:nvGrpSpPr>
          <p:cNvPr id="8" name="Группа 24"/>
          <p:cNvGrpSpPr/>
          <p:nvPr/>
        </p:nvGrpSpPr>
        <p:grpSpPr>
          <a:xfrm>
            <a:off x="571472" y="2643182"/>
            <a:ext cx="8286808" cy="2714644"/>
            <a:chOff x="571472" y="2214554"/>
            <a:chExt cx="8286808" cy="2714644"/>
          </a:xfrm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571472" y="2214554"/>
              <a:ext cx="8286808" cy="2714644"/>
            </a:xfrm>
            <a:prstGeom prst="roundRect">
              <a:avLst/>
            </a:prstGeom>
            <a:noFill/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2910" y="2285992"/>
              <a:ext cx="8215370" cy="2585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2. Символы должны быть расположены на том расстоянии, которое отражает близость, важность данного элемента для помех в поддержке</a:t>
              </a:r>
            </a:p>
            <a:p>
              <a:pPr lvl="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линиями (жирными/тонкими, сплошными/прерывистыми, прямыми</a:t>
              </a:r>
            </a:p>
            <a:p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/волнистыми…) связать себя с элементами системы помех рабочей поддержки, учитывая следующие критерии: близость – удаленность, сила – слабость, постоянство – прерывистость, духовность – материальность, при этом можно добавить свои категории; каждую линию необходимо подписать.</a:t>
              </a:r>
            </a:p>
          </p:txBody>
        </p:sp>
      </p:grpSp>
      <p:grpSp>
        <p:nvGrpSpPr>
          <p:cNvPr id="12" name="Группа 23"/>
          <p:cNvGrpSpPr/>
          <p:nvPr/>
        </p:nvGrpSpPr>
        <p:grpSpPr>
          <a:xfrm>
            <a:off x="9572660" y="6500810"/>
            <a:ext cx="8286808" cy="714380"/>
            <a:chOff x="571472" y="3214686"/>
            <a:chExt cx="8286808" cy="71438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71472" y="3214686"/>
              <a:ext cx="8286808" cy="7143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571472" y="3214686"/>
              <a:ext cx="828674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3. Символы должны быть расположены на том расстоянии,</a:t>
              </a:r>
            </a:p>
            <a:p>
              <a:pPr lvl="0" algn="just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которое отражающем близость и важность данного элемента</a:t>
              </a: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714348" y="5500702"/>
            <a:ext cx="80724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3. Линиями (жирными, тонкими, сплошными, прерывистыми, волнистыми) связать себя с элементами системы помех рабочей поддержки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1472" y="5500702"/>
            <a:ext cx="8286808" cy="928694"/>
          </a:xfrm>
          <a:prstGeom prst="roundRect">
            <a:avLst/>
          </a:prstGeom>
          <a:noFill/>
          <a:ln>
            <a:solidFill>
              <a:srgbClr val="1328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21"/>
          <p:cNvGrpSpPr/>
          <p:nvPr/>
        </p:nvGrpSpPr>
        <p:grpSpPr>
          <a:xfrm>
            <a:off x="9144000" y="5786454"/>
            <a:ext cx="8429684" cy="500066"/>
            <a:chOff x="428596" y="5715016"/>
            <a:chExt cx="8429684" cy="50006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428596" y="5786454"/>
              <a:ext cx="61436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indent="361950"/>
              <a:r>
                <a:rPr lang="ru-RU" dirty="0" smtClean="0">
                  <a:solidFill>
                    <a:srgbClr val="13287F"/>
                  </a:solidFill>
                  <a:latin typeface="Dynar" pitchFamily="2" charset="0"/>
                </a:rPr>
                <a:t>5. Каждую линию необходимо подписать</a:t>
              </a:r>
              <a:endParaRPr lang="ru-RU" dirty="0">
                <a:solidFill>
                  <a:srgbClr val="13287F"/>
                </a:solidFill>
                <a:latin typeface="Dynar" pitchFamily="2" charset="0"/>
              </a:endParaRP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642910" y="5715016"/>
              <a:ext cx="8215370" cy="50006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32" y="71414"/>
            <a:ext cx="9144000" cy="6858000"/>
            <a:chOff x="0" y="0"/>
            <a:chExt cx="9144000" cy="68580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158487" y="3365950"/>
              <a:ext cx="251495" cy="3492050"/>
              <a:chOff x="285720" y="1571612"/>
              <a:chExt cx="453396" cy="5278000"/>
            </a:xfrm>
          </p:grpSpPr>
          <p:sp>
            <p:nvSpPr>
              <p:cNvPr id="7" name="Прямоугольник 6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sp>
        <p:nvSpPr>
          <p:cNvPr id="10" name="Содержимое 2"/>
          <p:cNvSpPr txBox="1">
            <a:spLocks/>
          </p:cNvSpPr>
          <p:nvPr/>
        </p:nvSpPr>
        <p:spPr>
          <a:xfrm>
            <a:off x="500034" y="285728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ynar" pitchFamily="2" charset="0"/>
              </a:rPr>
              <a:t>А на последок…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Dynar" pitchFamily="2" charset="0"/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785818" y="1285860"/>
            <a:ext cx="7786742" cy="4500594"/>
            <a:chOff x="785818" y="1285860"/>
            <a:chExt cx="7786742" cy="4500594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785818" y="1285860"/>
              <a:ext cx="7786742" cy="171451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 cmpd="thinThick"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948149" y="1720982"/>
              <a:ext cx="7481535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342900" indent="-342900">
                <a:buAutoNum type="arabicPeriod"/>
              </a:pPr>
              <a:r>
                <a:rPr lang="ru-RU" sz="2400" dirty="0" smtClean="0">
                  <a:solidFill>
                    <a:schemeClr val="bg1"/>
                  </a:solidFill>
                  <a:latin typeface="Dynar" pitchFamily="2" charset="0"/>
                </a:rPr>
                <a:t>Просим Вас заполнить Анкету обратной связи </a:t>
              </a:r>
            </a:p>
            <a:p>
              <a:pPr marL="342900" indent="-342900"/>
              <a:r>
                <a:rPr lang="ru-RU" sz="2400" dirty="0" smtClean="0">
                  <a:solidFill>
                    <a:schemeClr val="bg1"/>
                  </a:solidFill>
                  <a:latin typeface="Dynar" pitchFamily="2" charset="0"/>
                </a:rPr>
                <a:t>      и направить нам на электронный адрес       </a:t>
              </a: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785818" y="4071942"/>
              <a:ext cx="7786742" cy="1714512"/>
            </a:xfrm>
            <a:prstGeom prst="roundRect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 cmpd="thinThick"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32" y="4429132"/>
            <a:ext cx="7286676" cy="64294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  <a:latin typeface="Dynar" pitchFamily="2" charset="0"/>
              </a:rPr>
              <a:t>2. Просим Вас оставить эмоциональны отклик</a:t>
            </a:r>
          </a:p>
          <a:p>
            <a:pPr algn="ctr">
              <a:buNone/>
            </a:pPr>
            <a:r>
              <a:rPr lang="ru-RU" sz="2400" dirty="0" smtClean="0">
                <a:solidFill>
                  <a:schemeClr val="bg1"/>
                </a:solidFill>
                <a:latin typeface="Dynar" pitchFamily="2" charset="0"/>
              </a:rPr>
              <a:t>о прошедшем семинаре</a:t>
            </a:r>
            <a:endParaRPr lang="ru-RU" sz="2400" dirty="0">
              <a:solidFill>
                <a:schemeClr val="bg1"/>
              </a:solidFill>
              <a:latin typeface="Dynar" pitchFamily="2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1071538" y="5121353"/>
            <a:ext cx="1571636" cy="1665233"/>
            <a:chOff x="14644758" y="2500306"/>
            <a:chExt cx="2779702" cy="2951117"/>
          </a:xfrm>
        </p:grpSpPr>
        <p:sp>
          <p:nvSpPr>
            <p:cNvPr id="20" name="Овал 19"/>
            <p:cNvSpPr/>
            <p:nvPr/>
          </p:nvSpPr>
          <p:spPr>
            <a:xfrm>
              <a:off x="14930510" y="2714620"/>
              <a:ext cx="2071702" cy="2428892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47" name="Picture 3" descr="C:\Users\Рукина\Desktop\1525080171_16.jpe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644758" y="2500306"/>
              <a:ext cx="2779702" cy="2951117"/>
            </a:xfrm>
            <a:prstGeom prst="rect">
              <a:avLst/>
            </a:prstGeom>
            <a:noFill/>
          </p:spPr>
        </p:pic>
      </p:grpSp>
      <p:grpSp>
        <p:nvGrpSpPr>
          <p:cNvPr id="23" name="Группа 22"/>
          <p:cNvGrpSpPr/>
          <p:nvPr/>
        </p:nvGrpSpPr>
        <p:grpSpPr>
          <a:xfrm rot="1565558">
            <a:off x="7523018" y="2440803"/>
            <a:ext cx="1368417" cy="1465575"/>
            <a:chOff x="9554398" y="3178642"/>
            <a:chExt cx="1368417" cy="1465575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9715536" y="3214686"/>
              <a:ext cx="1000132" cy="128588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46" name="Picture 2" descr="C:\Users\Рукина\Desktop\unnamed-file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554398" y="3178642"/>
              <a:ext cx="1368417" cy="14655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16"/>
          <p:cNvGrpSpPr/>
          <p:nvPr/>
        </p:nvGrpSpPr>
        <p:grpSpPr>
          <a:xfrm>
            <a:off x="0" y="1580000"/>
            <a:ext cx="9144000" cy="5278000"/>
            <a:chOff x="0" y="1571612"/>
            <a:chExt cx="9144000" cy="5278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715016"/>
              <a:ext cx="9144000" cy="10334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6" name="Группа 25"/>
            <p:cNvGrpSpPr/>
            <p:nvPr/>
          </p:nvGrpSpPr>
          <p:grpSpPr>
            <a:xfrm>
              <a:off x="285720" y="1571612"/>
              <a:ext cx="714380" cy="5278000"/>
              <a:chOff x="285720" y="1571612"/>
              <a:chExt cx="714380" cy="5278000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0759"/>
            <a:ext cx="9144000" cy="93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1571604" y="234386"/>
            <a:ext cx="6083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Министерства социальной защиты Алтайского края </a:t>
            </a:r>
            <a:endParaRPr lang="ru-RU" dirty="0">
              <a:solidFill>
                <a:srgbClr val="13287F"/>
              </a:solidFill>
              <a:latin typeface="Dynar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24048" y="520248"/>
            <a:ext cx="60436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rgbClr val="13287F"/>
                </a:solidFill>
                <a:latin typeface="Dynar" pitchFamily="2" charset="0"/>
              </a:rPr>
              <a:t>КГБУСО «Краевой кризисный центр для мужчин» </a:t>
            </a:r>
            <a:endParaRPr lang="ru-RU" sz="2000" dirty="0">
              <a:solidFill>
                <a:srgbClr val="13287F"/>
              </a:solidFill>
              <a:latin typeface="Dynar" pitchFamily="2" charset="0"/>
            </a:endParaRPr>
          </a:p>
        </p:txBody>
      </p:sp>
      <p:pic>
        <p:nvPicPr>
          <p:cNvPr id="1031" name="Picture 7" descr="C:\Users\Рукина\Desktop\Форум в фокусе семья 2018\Рисунок1.pn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75700"/>
            <a:ext cx="897713" cy="72787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/>
        </p:nvGrpSpPr>
        <p:grpSpPr>
          <a:xfrm>
            <a:off x="6643702" y="1428736"/>
            <a:ext cx="1857388" cy="1766494"/>
            <a:chOff x="2461386" y="1552156"/>
            <a:chExt cx="3786214" cy="378621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571736" y="1643050"/>
              <a:ext cx="3571900" cy="35719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/>
          </p:spPr>
        </p:pic>
        <p:sp>
          <p:nvSpPr>
            <p:cNvPr id="18" name="TextBox 17"/>
            <p:cNvSpPr txBox="1"/>
            <p:nvPr/>
          </p:nvSpPr>
          <p:spPr>
            <a:xfrm>
              <a:off x="5315954" y="4071196"/>
              <a:ext cx="405880" cy="400110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ru-RU" sz="2000" dirty="0" smtClean="0">
                  <a:solidFill>
                    <a:srgbClr val="C00000"/>
                  </a:solidFill>
                  <a:latin typeface="AGRESSIVE" pitchFamily="2" charset="0"/>
                </a:rPr>
                <a:t>2</a:t>
              </a:r>
              <a:endParaRPr lang="ru-RU" sz="2000" dirty="0">
                <a:solidFill>
                  <a:srgbClr val="C00000"/>
                </a:solidFill>
                <a:latin typeface="AGRESSIVE" pitchFamily="2" charset="0"/>
              </a:endParaRP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2461386" y="1552156"/>
              <a:ext cx="3786214" cy="3786214"/>
            </a:xfrm>
            <a:prstGeom prst="roundRect">
              <a:avLst>
                <a:gd name="adj" fmla="val 10501"/>
              </a:avLst>
            </a:prstGeom>
            <a:noFill/>
            <a:ln w="762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2614408" y="2571744"/>
            <a:ext cx="36006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C00000"/>
                </a:solidFill>
                <a:latin typeface="Dynar" pitchFamily="2" charset="0"/>
              </a:rPr>
              <a:t>Желаем</a:t>
            </a:r>
          </a:p>
          <a:p>
            <a:pPr algn="ctr"/>
            <a:r>
              <a:rPr lang="ru-RU" sz="6600" dirty="0" smtClean="0">
                <a:solidFill>
                  <a:srgbClr val="C00000"/>
                </a:solidFill>
                <a:latin typeface="Dynar" pitchFamily="2" charset="0"/>
              </a:rPr>
              <a:t>успехов!</a:t>
            </a:r>
            <a:endParaRPr lang="ru-RU" sz="6600" dirty="0">
              <a:solidFill>
                <a:srgbClr val="C00000"/>
              </a:solidFill>
              <a:latin typeface="Dynar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07324"/>
              <a:ext cx="9144000" cy="683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9" name="Группа 25"/>
            <p:cNvGrpSpPr/>
            <p:nvPr/>
          </p:nvGrpSpPr>
          <p:grpSpPr>
            <a:xfrm>
              <a:off x="158487" y="3365950"/>
              <a:ext cx="396261" cy="3492050"/>
              <a:chOff x="285720" y="1571612"/>
              <a:chExt cx="714380" cy="527800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285720" y="1571612"/>
                <a:ext cx="129542" cy="5271376"/>
              </a:xfrm>
              <a:prstGeom prst="rect">
                <a:avLst/>
              </a:prstGeom>
              <a:solidFill>
                <a:srgbClr val="13287F"/>
              </a:solidFill>
              <a:ln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480033" y="1907697"/>
                <a:ext cx="81601" cy="4941915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673836" y="2225391"/>
                <a:ext cx="65280" cy="4612454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853219" y="2563947"/>
                <a:ext cx="146881" cy="4282993"/>
              </a:xfrm>
              <a:prstGeom prst="rect">
                <a:avLst/>
              </a:prstGeom>
              <a:solidFill>
                <a:srgbClr val="E10E09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" y="742874"/>
            <a:ext cx="2571736" cy="488968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rgbClr val="C00000"/>
                </a:solidFill>
                <a:latin typeface="Dynar" pitchFamily="2" charset="0"/>
              </a:rPr>
              <a:t>Дефициты</a:t>
            </a:r>
            <a:endParaRPr lang="ru-RU" sz="3000" dirty="0">
              <a:solidFill>
                <a:srgbClr val="C00000"/>
              </a:solidFill>
              <a:latin typeface="Dynar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28860" y="242808"/>
            <a:ext cx="6572296" cy="150019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13287F"/>
                </a:solidFill>
                <a:latin typeface="Dynar" pitchFamily="2" charset="0"/>
              </a:rPr>
              <a:t>Недостаток опыта, знаний, умений, навыков, для мобилизации внутренних и внешних ресурсов, способствующих разрешению проблем, кризисов, сложностей (трудностей) в условиях изменяющихся обстоятельств</a:t>
            </a:r>
          </a:p>
          <a:p>
            <a:pPr marL="3175" indent="-3175">
              <a:buNone/>
            </a:pPr>
            <a:endParaRPr lang="ru-RU" sz="1800" dirty="0" smtClean="0">
              <a:solidFill>
                <a:srgbClr val="13287F"/>
              </a:solidFill>
              <a:latin typeface="Dynar" pitchFamily="2" charset="0"/>
            </a:endParaRPr>
          </a:p>
          <a:p>
            <a:pPr marL="3175" indent="-3175">
              <a:buNone/>
            </a:pPr>
            <a:endParaRPr lang="ru-RU" sz="1800" dirty="0" smtClean="0">
              <a:solidFill>
                <a:srgbClr val="13287F"/>
              </a:solidFill>
              <a:latin typeface="Dynar" pitchFamily="2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86974" y="357166"/>
            <a:ext cx="1500198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428596" y="2671708"/>
            <a:ext cx="2014526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ynar" pitchFamily="2" charset="0"/>
                <a:ea typeface="+mj-ea"/>
                <a:cs typeface="+mj-cs"/>
              </a:rPr>
              <a:t>Мишени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Dynar" pitchFamily="2" charset="0"/>
              <a:ea typeface="+mj-ea"/>
              <a:cs typeface="+mj-cs"/>
            </a:endParaRP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>
            <a:off x="2357454" y="2314580"/>
            <a:ext cx="7000892" cy="1543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Dynar" pitchFamily="2" charset="0"/>
                <a:ea typeface="+mn-ea"/>
                <a:cs typeface="+mn-cs"/>
              </a:rPr>
              <a:t>То, на что направлено внимание специалиста</a:t>
            </a:r>
            <a:r>
              <a:rPr kumimoji="0" lang="ru-RU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Dynar" pitchFamily="2" charset="0"/>
                <a:ea typeface="+mn-ea"/>
                <a:cs typeface="+mn-cs"/>
              </a:rPr>
              <a:t> 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Dynar" pitchFamily="2" charset="0"/>
                <a:ea typeface="+mn-ea"/>
                <a:cs typeface="+mn-cs"/>
              </a:rPr>
              <a:t>социального обслуживания, при социальной и психологической поддержки семьи (мужчин), позволяющее научить его самостоятельно справляться с трудностями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5786" y="1743006"/>
            <a:ext cx="7929618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 smtClean="0">
                <a:latin typeface="Dynar" pitchFamily="2" charset="0"/>
              </a:rPr>
              <a:t> «Что не хватает семье для счастья?»</a:t>
            </a:r>
            <a:endParaRPr lang="ru-RU" sz="2000" dirty="0">
              <a:latin typeface="Dynar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14348" y="3743270"/>
            <a:ext cx="8143932" cy="4001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 smtClean="0">
                <a:latin typeface="Dynar" pitchFamily="2" charset="0"/>
              </a:rPr>
              <a:t> Специалист «Что я могу сделать для этого сделать?»</a:t>
            </a:r>
            <a:endParaRPr lang="ru-RU" sz="2000" dirty="0">
              <a:latin typeface="Dynar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71670" y="4380564"/>
            <a:ext cx="70723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lvl="0" indent="-268288"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Мера возможности выполнения какой-либо деятельности</a:t>
            </a:r>
          </a:p>
          <a:p>
            <a:pPr marL="447675" lvl="0" indent="-268288"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Условия, позволяющие с помощью определенных преобразований получить желаемый результат</a:t>
            </a:r>
            <a:endParaRPr lang="ru-RU" dirty="0" smtClean="0"/>
          </a:p>
          <a:p>
            <a:pPr marL="447675" lvl="0" indent="-268288">
              <a:spcBef>
                <a:spcPts val="0"/>
              </a:spcBef>
              <a:buFont typeface="Wingdings" pitchFamily="2" charset="2"/>
              <a:buChar char="v"/>
            </a:pPr>
            <a:r>
              <a:rPr lang="ru-RU" dirty="0" smtClean="0">
                <a:solidFill>
                  <a:srgbClr val="13287F"/>
                </a:solidFill>
                <a:latin typeface="Dynar" pitchFamily="2" charset="0"/>
              </a:rPr>
              <a:t> Необходимые для жизни человека источники, запасы, средства и возможности</a:t>
            </a: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214282" y="4643446"/>
            <a:ext cx="2571736" cy="4889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ynar" pitchFamily="2" charset="0"/>
                <a:ea typeface="+mj-ea"/>
                <a:cs typeface="+mj-cs"/>
              </a:rPr>
              <a:t>Ресурсы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Dynar" pitchFamily="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Группа 48"/>
          <p:cNvGrpSpPr/>
          <p:nvPr/>
        </p:nvGrpSpPr>
        <p:grpSpPr>
          <a:xfrm>
            <a:off x="-32" y="0"/>
            <a:ext cx="9144000" cy="6858000"/>
            <a:chOff x="0" y="0"/>
            <a:chExt cx="9144000" cy="6858000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07324"/>
              <a:ext cx="9144000" cy="683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24" name="TextBox 123"/>
          <p:cNvSpPr txBox="1"/>
          <p:nvPr/>
        </p:nvSpPr>
        <p:spPr>
          <a:xfrm>
            <a:off x="1815208" y="214290"/>
            <a:ext cx="4828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Dynar" pitchFamily="2" charset="0"/>
              </a:rPr>
              <a:t>Ресурсоориентированный подход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Dynar" pitchFamily="2" charset="0"/>
              </a:rPr>
              <a:t>в работе с семьёй</a:t>
            </a:r>
            <a:endParaRPr lang="ru-RU" sz="2000" dirty="0">
              <a:solidFill>
                <a:srgbClr val="002060"/>
              </a:solidFill>
              <a:latin typeface="Dynar" pitchFamily="2" charset="0"/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68" y="214290"/>
            <a:ext cx="1500198" cy="1500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60" name="Группа 59"/>
          <p:cNvGrpSpPr/>
          <p:nvPr/>
        </p:nvGrpSpPr>
        <p:grpSpPr>
          <a:xfrm>
            <a:off x="391025" y="1935296"/>
            <a:ext cx="8538693" cy="3493968"/>
            <a:chOff x="391025" y="1714488"/>
            <a:chExt cx="8538693" cy="3493968"/>
          </a:xfrm>
        </p:grpSpPr>
        <p:cxnSp>
          <p:nvCxnSpPr>
            <p:cNvPr id="7" name="Прямая со стрелкой 6"/>
            <p:cNvCxnSpPr/>
            <p:nvPr/>
          </p:nvCxnSpPr>
          <p:spPr>
            <a:xfrm>
              <a:off x="4572000" y="3412611"/>
              <a:ext cx="321828" cy="1797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19"/>
            <p:cNvGrpSpPr/>
            <p:nvPr/>
          </p:nvGrpSpPr>
          <p:grpSpPr>
            <a:xfrm>
              <a:off x="2928926" y="2168517"/>
              <a:ext cx="2000264" cy="2428891"/>
              <a:chOff x="1571604" y="1785926"/>
              <a:chExt cx="2000264" cy="2428891"/>
            </a:xfrm>
          </p:grpSpPr>
          <p:sp>
            <p:nvSpPr>
              <p:cNvPr id="12" name="Блок-схема: задержка 11"/>
              <p:cNvSpPr/>
              <p:nvPr/>
            </p:nvSpPr>
            <p:spPr>
              <a:xfrm rot="16200000">
                <a:off x="2071670" y="1643050"/>
                <a:ext cx="1000132" cy="1285884"/>
              </a:xfrm>
              <a:prstGeom prst="flowChartDelay">
                <a:avLst/>
              </a:prstGeom>
              <a:solidFill>
                <a:srgbClr val="13287F"/>
              </a:solidFill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4" name="Блок-схема: задержка 13"/>
              <p:cNvSpPr/>
              <p:nvPr/>
            </p:nvSpPr>
            <p:spPr>
              <a:xfrm rot="5400000">
                <a:off x="2071670" y="3071809"/>
                <a:ext cx="1000132" cy="1285884"/>
              </a:xfrm>
              <a:prstGeom prst="flowChartDelay">
                <a:avLst/>
              </a:prstGeom>
              <a:solidFill>
                <a:srgbClr val="E10E09"/>
              </a:solidFill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1884251" y="2845354"/>
                <a:ext cx="14287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 smtClean="0">
                    <a:latin typeface="AGPresquire" pitchFamily="2" charset="0"/>
                  </a:rPr>
                  <a:t>РЕСУРСЫ</a:t>
                </a:r>
                <a:endParaRPr lang="ru-RU" dirty="0">
                  <a:latin typeface="AGPresquire" pitchFamily="2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1571604" y="3500438"/>
                <a:ext cx="200026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GPresquire" pitchFamily="2" charset="0"/>
                  </a:rPr>
                  <a:t>ВНУТРЕННИЕ</a:t>
                </a:r>
                <a:endParaRPr lang="ru-RU" sz="1200" dirty="0">
                  <a:solidFill>
                    <a:schemeClr val="bg1"/>
                  </a:solidFill>
                  <a:latin typeface="AGPresquire" pitchFamily="2" charset="0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785918" y="2143116"/>
                <a:ext cx="15716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dirty="0" smtClean="0">
                    <a:solidFill>
                      <a:schemeClr val="bg1"/>
                    </a:solidFill>
                    <a:latin typeface="AGPresquire" pitchFamily="2" charset="0"/>
                  </a:rPr>
                  <a:t>ВНЕШНИЕ</a:t>
                </a:r>
                <a:endParaRPr lang="ru-RU" sz="1200" dirty="0">
                  <a:solidFill>
                    <a:schemeClr val="bg1"/>
                  </a:solidFill>
                  <a:latin typeface="AGPresquire" pitchFamily="2" charset="0"/>
                </a:endParaRPr>
              </a:p>
            </p:txBody>
          </p:sp>
        </p:grpSp>
        <p:sp>
          <p:nvSpPr>
            <p:cNvPr id="107" name="TextBox 106"/>
            <p:cNvSpPr txBox="1"/>
            <p:nvPr/>
          </p:nvSpPr>
          <p:spPr>
            <a:xfrm>
              <a:off x="5429256" y="4500570"/>
              <a:ext cx="166103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000" dirty="0" smtClean="0">
                  <a:solidFill>
                    <a:srgbClr val="002060"/>
                  </a:solidFill>
                  <a:latin typeface="AGPresquire" pitchFamily="2" charset="0"/>
                </a:rPr>
                <a:t>Призма</a:t>
              </a:r>
            </a:p>
            <a:p>
              <a:r>
                <a:rPr lang="ru-RU" sz="2000" dirty="0" smtClean="0">
                  <a:solidFill>
                    <a:srgbClr val="002060"/>
                  </a:solidFill>
                  <a:latin typeface="AGPresquire" pitchFamily="2" charset="0"/>
                </a:rPr>
                <a:t>реальности</a:t>
              </a:r>
              <a:endParaRPr lang="ru-RU" sz="2000" dirty="0">
                <a:solidFill>
                  <a:srgbClr val="002060"/>
                </a:solidFill>
                <a:latin typeface="AGPresquire" pitchFamily="2" charset="0"/>
              </a:endParaRPr>
            </a:p>
          </p:txBody>
        </p:sp>
        <p:sp>
          <p:nvSpPr>
            <p:cNvPr id="116" name="Прямоугольник 115"/>
            <p:cNvSpPr/>
            <p:nvPr/>
          </p:nvSpPr>
          <p:spPr>
            <a:xfrm>
              <a:off x="7286644" y="1928802"/>
              <a:ext cx="1643074" cy="292895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002060"/>
                  </a:solidFill>
                </a:rPr>
                <a:t>________________________________________________________________________________________________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7337446" y="2000240"/>
              <a:ext cx="15716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AGPresquire" pitchFamily="2" charset="0"/>
                </a:rPr>
                <a:t>План работы        с семьёй</a:t>
              </a:r>
              <a:endParaRPr lang="ru-RU" sz="1400" dirty="0">
                <a:solidFill>
                  <a:srgbClr val="002060"/>
                </a:solidFill>
                <a:latin typeface="AGPresquire" pitchFamily="2" charset="0"/>
              </a:endParaRPr>
            </a:p>
          </p:txBody>
        </p:sp>
        <p:grpSp>
          <p:nvGrpSpPr>
            <p:cNvPr id="47" name="Группа 46"/>
            <p:cNvGrpSpPr/>
            <p:nvPr/>
          </p:nvGrpSpPr>
          <p:grpSpPr>
            <a:xfrm>
              <a:off x="5000627" y="2457443"/>
              <a:ext cx="2256913" cy="1928826"/>
              <a:chOff x="4000496" y="2457443"/>
              <a:chExt cx="2367082" cy="1928826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 flipV="1">
                <a:off x="4000496" y="2939650"/>
                <a:ext cx="712119" cy="496013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000496" y="3421856"/>
                <a:ext cx="712119" cy="482207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 flipV="1">
                <a:off x="4000496" y="3421856"/>
                <a:ext cx="712119" cy="10944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  <a:scene3d>
                <a:camera prst="orthographicFront"/>
                <a:lightRig rig="threePt" dir="t"/>
              </a:scene3d>
              <a:sp3d>
                <a:bevelT w="101600" prst="riblet"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>
                <a:endCxn id="97" idx="2"/>
              </p:cNvCxnSpPr>
              <p:nvPr/>
            </p:nvCxnSpPr>
            <p:spPr>
              <a:xfrm rot="5400000" flipH="1" flipV="1">
                <a:off x="3874349" y="2583590"/>
                <a:ext cx="964413" cy="712119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>
                <a:endCxn id="96" idx="4"/>
              </p:cNvCxnSpPr>
              <p:nvPr/>
            </p:nvCxnSpPr>
            <p:spPr>
              <a:xfrm rot="16200000" flipH="1">
                <a:off x="3874349" y="3548003"/>
                <a:ext cx="964413" cy="712119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Прямая соединительная линия 45"/>
              <p:cNvCxnSpPr>
                <a:stCxn id="97" idx="2"/>
                <a:endCxn id="96" idx="4"/>
              </p:cNvCxnSpPr>
              <p:nvPr/>
            </p:nvCxnSpPr>
            <p:spPr>
              <a:xfrm rot="10800000" flipV="1">
                <a:off x="4712615" y="2457443"/>
                <a:ext cx="3166" cy="1928826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Прямая соединительная линия 64"/>
              <p:cNvCxnSpPr>
                <a:stCxn id="97" idx="0"/>
                <a:endCxn id="96" idx="0"/>
              </p:cNvCxnSpPr>
              <p:nvPr/>
            </p:nvCxnSpPr>
            <p:spPr>
              <a:xfrm>
                <a:off x="4997462" y="2698546"/>
                <a:ext cx="3166" cy="1446620"/>
              </a:xfrm>
              <a:prstGeom prst="line">
                <a:avLst/>
              </a:prstGeom>
              <a:ln w="57150">
                <a:solidFill>
                  <a:srgbClr val="13287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Равнобедренный треугольник 93"/>
              <p:cNvSpPr/>
              <p:nvPr/>
            </p:nvSpPr>
            <p:spPr>
              <a:xfrm rot="5400000">
                <a:off x="4613933" y="3520536"/>
                <a:ext cx="482207" cy="284847"/>
              </a:xfrm>
              <a:prstGeom prst="triangle">
                <a:avLst/>
              </a:prstGeom>
              <a:noFill/>
              <a:ln w="57150"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5" name="Равнобедренный треугольник 94"/>
              <p:cNvSpPr/>
              <p:nvPr/>
            </p:nvSpPr>
            <p:spPr>
              <a:xfrm rot="5400000">
                <a:off x="4613935" y="3038329"/>
                <a:ext cx="482207" cy="284847"/>
              </a:xfrm>
              <a:prstGeom prst="triangle">
                <a:avLst/>
              </a:prstGeom>
              <a:noFill/>
              <a:ln w="57150"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6" name="Равнобедренный треугольник 95"/>
              <p:cNvSpPr/>
              <p:nvPr/>
            </p:nvSpPr>
            <p:spPr>
              <a:xfrm rot="5400000">
                <a:off x="4613935" y="4002742"/>
                <a:ext cx="482207" cy="284847"/>
              </a:xfrm>
              <a:prstGeom prst="triangle">
                <a:avLst/>
              </a:prstGeom>
              <a:noFill/>
              <a:ln w="57150"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97" name="Равнобедренный треугольник 96"/>
              <p:cNvSpPr/>
              <p:nvPr/>
            </p:nvSpPr>
            <p:spPr>
              <a:xfrm rot="5400000">
                <a:off x="4613935" y="2556123"/>
                <a:ext cx="482207" cy="284847"/>
              </a:xfrm>
              <a:prstGeom prst="triangle">
                <a:avLst/>
              </a:prstGeom>
              <a:noFill/>
              <a:ln w="57150">
                <a:solidFill>
                  <a:srgbClr val="1328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grpSp>
            <p:nvGrpSpPr>
              <p:cNvPr id="8" name="Группа 120"/>
              <p:cNvGrpSpPr/>
              <p:nvPr/>
            </p:nvGrpSpPr>
            <p:grpSpPr>
              <a:xfrm>
                <a:off x="5143504" y="2786058"/>
                <a:ext cx="1071570" cy="1214446"/>
                <a:chOff x="4857752" y="2357430"/>
                <a:chExt cx="1071570" cy="1214446"/>
              </a:xfrm>
            </p:grpSpPr>
            <p:cxnSp>
              <p:nvCxnSpPr>
                <p:cNvPr id="108" name="Прямая со стрелкой 107"/>
                <p:cNvCxnSpPr/>
                <p:nvPr/>
              </p:nvCxnSpPr>
              <p:spPr>
                <a:xfrm>
                  <a:off x="4857752" y="3000372"/>
                  <a:ext cx="928694" cy="571504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Прямая со стрелкой 108"/>
                <p:cNvCxnSpPr/>
                <p:nvPr/>
              </p:nvCxnSpPr>
              <p:spPr>
                <a:xfrm>
                  <a:off x="4857752" y="3000372"/>
                  <a:ext cx="1071570" cy="1588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Прямая со стрелкой 109"/>
                <p:cNvCxnSpPr/>
                <p:nvPr/>
              </p:nvCxnSpPr>
              <p:spPr>
                <a:xfrm flipV="1">
                  <a:off x="4857752" y="2357430"/>
                  <a:ext cx="928694" cy="642942"/>
                </a:xfrm>
                <a:prstGeom prst="straightConnector1">
                  <a:avLst/>
                </a:prstGeom>
                <a:ln w="38100"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2" name="TextBox 121"/>
              <p:cNvSpPr txBox="1"/>
              <p:nvPr/>
            </p:nvSpPr>
            <p:spPr>
              <a:xfrm rot="2047229">
                <a:off x="5081695" y="3850574"/>
                <a:ext cx="128588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2060"/>
                    </a:solidFill>
                    <a:latin typeface="AGPresquire" pitchFamily="2" charset="0"/>
                  </a:rPr>
                  <a:t>Высокая (3)</a:t>
                </a:r>
                <a:endParaRPr lang="ru-RU" sz="1100" dirty="0">
                  <a:solidFill>
                    <a:srgbClr val="002060"/>
                  </a:solidFill>
                  <a:latin typeface="AGPresquire" pitchFamily="2" charset="0"/>
                </a:endParaRPr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 rot="19426991">
                <a:off x="5288898" y="3013958"/>
                <a:ext cx="950901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ru-RU" sz="1100" dirty="0" smtClean="0">
                    <a:solidFill>
                      <a:srgbClr val="002060"/>
                    </a:solidFill>
                    <a:latin typeface="AGPresquire" pitchFamily="2" charset="0"/>
                  </a:rPr>
                  <a:t>Низкая (1)</a:t>
                </a:r>
                <a:endParaRPr lang="ru-RU" sz="1100" dirty="0">
                  <a:solidFill>
                    <a:srgbClr val="002060"/>
                  </a:solidFill>
                  <a:latin typeface="AGPresquire" pitchFamily="2" charset="0"/>
                </a:endParaRPr>
              </a:p>
            </p:txBody>
          </p:sp>
        </p:grpSp>
        <p:sp>
          <p:nvSpPr>
            <p:cNvPr id="125" name="TextBox 124"/>
            <p:cNvSpPr txBox="1"/>
            <p:nvPr/>
          </p:nvSpPr>
          <p:spPr>
            <a:xfrm>
              <a:off x="6320619" y="3429000"/>
              <a:ext cx="103746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100" dirty="0" smtClean="0">
                  <a:solidFill>
                    <a:srgbClr val="002060"/>
                  </a:solidFill>
                  <a:latin typeface="AGPresquire" pitchFamily="2" charset="0"/>
                </a:rPr>
                <a:t>Средняя (2)</a:t>
              </a:r>
              <a:endParaRPr lang="ru-RU" sz="1100" dirty="0">
                <a:solidFill>
                  <a:srgbClr val="002060"/>
                </a:solidFill>
                <a:latin typeface="AGPresquire" pitchFamily="2" charset="0"/>
              </a:endParaRP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391025" y="1714488"/>
              <a:ext cx="2895091" cy="3214710"/>
              <a:chOff x="248149" y="1714488"/>
              <a:chExt cx="2895091" cy="3214710"/>
            </a:xfrm>
          </p:grpSpPr>
          <p:sp>
            <p:nvSpPr>
              <p:cNvPr id="4" name="Выноска со стрелкой вправо 3"/>
              <p:cNvSpPr/>
              <p:nvPr/>
            </p:nvSpPr>
            <p:spPr>
              <a:xfrm>
                <a:off x="2214546" y="2143116"/>
                <a:ext cx="928694" cy="2428892"/>
              </a:xfrm>
              <a:prstGeom prst="rightArrowCallout">
                <a:avLst>
                  <a:gd name="adj1" fmla="val 25000"/>
                  <a:gd name="adj2" fmla="val 25000"/>
                  <a:gd name="adj3" fmla="val 25836"/>
                  <a:gd name="adj4" fmla="val 64977"/>
                </a:avLst>
              </a:prstGeom>
              <a:solidFill>
                <a:schemeClr val="bg1"/>
              </a:solidFill>
              <a:ln w="38100"/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 rot="16200000">
                <a:off x="1380517" y="3040116"/>
                <a:ext cx="222849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dirty="0" smtClean="0">
                    <a:solidFill>
                      <a:srgbClr val="002060"/>
                    </a:solidFill>
                    <a:latin typeface="AGPresquire" pitchFamily="2" charset="0"/>
                  </a:rPr>
                  <a:t>МИШЕНЬ</a:t>
                </a:r>
                <a:endParaRPr lang="ru-RU" sz="3200" dirty="0">
                  <a:solidFill>
                    <a:srgbClr val="002060"/>
                  </a:solidFill>
                  <a:latin typeface="AGPresquire" pitchFamily="2" charset="0"/>
                </a:endParaRPr>
              </a:p>
            </p:txBody>
          </p:sp>
          <p:sp>
            <p:nvSpPr>
              <p:cNvPr id="52" name="Выноска со стрелкой вправо 51"/>
              <p:cNvSpPr/>
              <p:nvPr/>
            </p:nvSpPr>
            <p:spPr>
              <a:xfrm>
                <a:off x="260319" y="1714488"/>
                <a:ext cx="928694" cy="3214710"/>
              </a:xfrm>
              <a:prstGeom prst="rightArrowCallout">
                <a:avLst>
                  <a:gd name="adj1" fmla="val 25000"/>
                  <a:gd name="adj2" fmla="val 25000"/>
                  <a:gd name="adj3" fmla="val 25836"/>
                  <a:gd name="adj4" fmla="val 64977"/>
                </a:avLst>
              </a:prstGeom>
              <a:solidFill>
                <a:schemeClr val="bg1"/>
              </a:solidFill>
              <a:ln w="38100"/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 rot="16200000">
                <a:off x="-811051" y="3027947"/>
                <a:ext cx="270317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dirty="0" smtClean="0">
                    <a:solidFill>
                      <a:srgbClr val="002060"/>
                    </a:solidFill>
                    <a:latin typeface="AGPresquire" pitchFamily="2" charset="0"/>
                  </a:rPr>
                  <a:t>ПРОБЛЕМА</a:t>
                </a:r>
                <a:endParaRPr lang="ru-RU" sz="3200" dirty="0">
                  <a:solidFill>
                    <a:srgbClr val="002060"/>
                  </a:solidFill>
                  <a:latin typeface="AGPresquire" pitchFamily="2" charset="0"/>
                </a:endParaRPr>
              </a:p>
            </p:txBody>
          </p:sp>
          <p:sp>
            <p:nvSpPr>
              <p:cNvPr id="54" name="Выноска со стрелкой вправо 53"/>
              <p:cNvSpPr/>
              <p:nvPr/>
            </p:nvSpPr>
            <p:spPr>
              <a:xfrm>
                <a:off x="1226583" y="1928802"/>
                <a:ext cx="928694" cy="2857520"/>
              </a:xfrm>
              <a:prstGeom prst="rightArrowCallout">
                <a:avLst>
                  <a:gd name="adj1" fmla="val 25000"/>
                  <a:gd name="adj2" fmla="val 25000"/>
                  <a:gd name="adj3" fmla="val 25836"/>
                  <a:gd name="adj4" fmla="val 64977"/>
                </a:avLst>
              </a:prstGeom>
              <a:solidFill>
                <a:schemeClr val="bg1"/>
              </a:solidFill>
              <a:ln w="38100"/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sp3d extrusionH="57150">
                  <a:bevelT w="82550" h="38100" prst="coolSlant"/>
                </a:sp3d>
              </a:bodyPr>
              <a:lstStyle/>
              <a:p>
                <a:pPr algn="ctr"/>
                <a:endParaRPr lang="ru-RU" dirty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 rot="16200000">
                <a:off x="109625" y="3040116"/>
                <a:ext cx="279435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dirty="0" smtClean="0">
                    <a:solidFill>
                      <a:srgbClr val="002060"/>
                    </a:solidFill>
                    <a:latin typeface="AGPresquire" pitchFamily="2" charset="0"/>
                  </a:rPr>
                  <a:t>ДЕФЕЦИТЫ</a:t>
                </a:r>
                <a:endParaRPr lang="ru-RU" sz="3200" dirty="0">
                  <a:solidFill>
                    <a:srgbClr val="002060"/>
                  </a:solidFill>
                  <a:latin typeface="AGPresquire" pitchFamily="2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Группа 32"/>
          <p:cNvGrpSpPr/>
          <p:nvPr/>
        </p:nvGrpSpPr>
        <p:grpSpPr>
          <a:xfrm>
            <a:off x="0" y="0"/>
            <a:ext cx="9377336" cy="6858000"/>
            <a:chOff x="0" y="0"/>
            <a:chExt cx="9377336" cy="6858000"/>
          </a:xfrm>
        </p:grpSpPr>
        <p:grpSp>
          <p:nvGrpSpPr>
            <p:cNvPr id="4" name="Группа 6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pic>
            <p:nvPicPr>
              <p:cNvPr id="8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0"/>
                <a:ext cx="9144000" cy="685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9" name="Picture 3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6107324"/>
                <a:ext cx="9144000" cy="68376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5" name="Группа 25"/>
              <p:cNvGrpSpPr/>
              <p:nvPr/>
            </p:nvGrpSpPr>
            <p:grpSpPr>
              <a:xfrm>
                <a:off x="158487" y="3365950"/>
                <a:ext cx="396261" cy="3492050"/>
                <a:chOff x="285720" y="1571612"/>
                <a:chExt cx="714380" cy="5278000"/>
              </a:xfrm>
            </p:grpSpPr>
            <p:sp>
              <p:nvSpPr>
                <p:cNvPr id="11" name="Прямоугольник 10"/>
                <p:cNvSpPr/>
                <p:nvPr/>
              </p:nvSpPr>
              <p:spPr>
                <a:xfrm>
                  <a:off x="285720" y="1571612"/>
                  <a:ext cx="129542" cy="5271376"/>
                </a:xfrm>
                <a:prstGeom prst="rect">
                  <a:avLst/>
                </a:prstGeom>
                <a:solidFill>
                  <a:srgbClr val="13287F"/>
                </a:solidFill>
                <a:ln>
                  <a:solidFill>
                    <a:srgbClr val="13287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2" name="Прямоугольник 11"/>
                <p:cNvSpPr/>
                <p:nvPr/>
              </p:nvSpPr>
              <p:spPr>
                <a:xfrm>
                  <a:off x="480033" y="1907697"/>
                  <a:ext cx="81601" cy="4941915"/>
                </a:xfrm>
                <a:prstGeom prst="rect">
                  <a:avLst/>
                </a:prstGeom>
                <a:solidFill>
                  <a:srgbClr val="E10E09"/>
                </a:solidFill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673836" y="2225391"/>
                  <a:ext cx="65280" cy="46124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853219" y="2563947"/>
                  <a:ext cx="146881" cy="4282993"/>
                </a:xfrm>
                <a:prstGeom prst="rect">
                  <a:avLst/>
                </a:prstGeom>
                <a:solidFill>
                  <a:srgbClr val="E10E09"/>
                </a:solidFill>
                <a:ln>
                  <a:solidFill>
                    <a:srgbClr val="E10E0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/>
                </a:p>
              </p:txBody>
            </p:sp>
          </p:grpSp>
        </p:grpSp>
        <p:sp>
          <p:nvSpPr>
            <p:cNvPr id="16" name="Содержимое 2"/>
            <p:cNvSpPr txBox="1">
              <a:spLocks/>
            </p:cNvSpPr>
            <p:nvPr/>
          </p:nvSpPr>
          <p:spPr>
            <a:xfrm>
              <a:off x="1071538" y="4386258"/>
              <a:ext cx="7215238" cy="247174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Содержимое 2"/>
            <p:cNvSpPr txBox="1">
              <a:spLocks/>
            </p:cNvSpPr>
            <p:nvPr/>
          </p:nvSpPr>
          <p:spPr>
            <a:xfrm>
              <a:off x="1071538" y="2786058"/>
              <a:ext cx="7572428" cy="14287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357290" y="71414"/>
              <a:ext cx="6500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rgbClr val="C00000"/>
                  </a:solidFill>
                  <a:latin typeface="Dynar" pitchFamily="2" charset="0"/>
                </a:rPr>
                <a:t>Психологические ресурсы семьи</a:t>
              </a:r>
              <a:endParaRPr lang="ru-RU" sz="2800" dirty="0">
                <a:solidFill>
                  <a:srgbClr val="002060"/>
                </a:solidFill>
                <a:latin typeface="Dynar" pitchFamily="2" charset="0"/>
              </a:endParaRPr>
            </a:p>
          </p:txBody>
        </p:sp>
        <p:pic>
          <p:nvPicPr>
            <p:cNvPr id="8193" name="Picture 1" descr="C:\Users\Рукина\Desktop\hello_html_m5001609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786182" y="2000240"/>
              <a:ext cx="1893937" cy="2143140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642910" y="2643182"/>
              <a:ext cx="3429024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природно-климатические  </a:t>
              </a:r>
            </a:p>
            <a:p>
              <a:pPr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политические   </a:t>
              </a:r>
            </a:p>
            <a:p>
              <a:pPr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социально-общественные  </a:t>
              </a:r>
            </a:p>
            <a:p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конфликты </a:t>
              </a:r>
            </a:p>
            <a:p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- воздействие </a:t>
              </a:r>
            </a:p>
            <a:p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отрицательных факторов </a:t>
              </a:r>
            </a:p>
            <a:p>
              <a:endParaRPr lang="ru-RU" dirty="0">
                <a:solidFill>
                  <a:schemeClr val="tx2">
                    <a:lumMod val="75000"/>
                  </a:schemeClr>
                </a:solidFill>
                <a:latin typeface="Dynar" pitchFamily="2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5786446" y="2571744"/>
              <a:ext cx="359089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наличие какой либо  </a:t>
              </a:r>
            </a:p>
            <a:p>
              <a:pPr lvl="0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зависимости членов семьи </a:t>
              </a:r>
            </a:p>
            <a:p>
              <a:pPr lvl="0"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развод</a:t>
              </a:r>
            </a:p>
            <a:p>
              <a:pPr lvl="0"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низкое материальное  </a:t>
              </a:r>
            </a:p>
            <a:p>
              <a:pPr lvl="0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положение</a:t>
              </a:r>
            </a:p>
            <a:p>
              <a:pPr lvl="0">
                <a:buFontTx/>
                <a:buChar char="-"/>
              </a:pPr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физические или душевные</a:t>
              </a:r>
            </a:p>
            <a:p>
              <a:pPr lvl="0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отклонения одного из </a:t>
              </a:r>
            </a:p>
            <a:p>
              <a:pPr lvl="0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  членов  семьи</a:t>
              </a: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1357290" y="5357826"/>
              <a:ext cx="6953251" cy="646331"/>
            </a:xfrm>
            <a:prstGeom prst="rect">
              <a:avLst/>
            </a:prstGeom>
            <a:ln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>
              <a:spAutoFit/>
            </a:bodyPr>
            <a:lstStyle/>
            <a:p>
              <a:pPr lvl="0" algn="ctr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угнетающее давление на семью как единую целостную систему и на каждого ее члена, в частности</a:t>
              </a:r>
            </a:p>
          </p:txBody>
        </p:sp>
        <p:graphicFrame>
          <p:nvGraphicFramePr>
            <p:cNvPr id="24" name="Схема 23"/>
            <p:cNvGraphicFramePr/>
            <p:nvPr/>
          </p:nvGraphicFramePr>
          <p:xfrm>
            <a:off x="142844" y="714356"/>
            <a:ext cx="8786874" cy="92869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5" r:lo="rId6" r:qs="rId7" r:cs="rId8"/>
            </a:graphicData>
          </a:graphic>
        </p:graphicFrame>
        <p:sp>
          <p:nvSpPr>
            <p:cNvPr id="25" name="TextBox 24"/>
            <p:cNvSpPr txBox="1"/>
            <p:nvPr/>
          </p:nvSpPr>
          <p:spPr>
            <a:xfrm>
              <a:off x="714348" y="698700"/>
              <a:ext cx="39533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При переживании нормативных</a:t>
              </a:r>
            </a:p>
            <a:p>
              <a:pPr lvl="0"/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и ненормативных кризисов,</a:t>
              </a:r>
            </a:p>
            <a:p>
              <a:pPr lvl="0"/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нарушении поведенческих</a:t>
              </a:r>
              <a:r>
                <a:rPr lang="en-US" dirty="0" smtClean="0">
                  <a:solidFill>
                    <a:schemeClr val="bg1"/>
                  </a:solidFill>
                  <a:latin typeface="Dynar" pitchFamily="2" charset="0"/>
                </a:rPr>
                <a:t> </a:t>
              </a:r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 правил</a:t>
              </a:r>
              <a:endParaRPr lang="ru-RU" dirty="0">
                <a:solidFill>
                  <a:schemeClr val="bg1"/>
                </a:solidFill>
                <a:latin typeface="Dynar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14942" y="714356"/>
              <a:ext cx="31486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latin typeface="Dynar" pitchFamily="2" charset="0"/>
                </a:rPr>
                <a:t>проблемы в адаптации и функционировании всей семейной системы </a:t>
              </a:r>
              <a:endParaRPr lang="ru-RU" dirty="0">
                <a:solidFill>
                  <a:schemeClr val="tx2">
                    <a:lumMod val="75000"/>
                  </a:schemeClr>
                </a:solidFill>
                <a:latin typeface="Dynar" pitchFamily="2" charset="0"/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6215074" y="1857364"/>
              <a:ext cx="2143140" cy="571504"/>
            </a:xfrm>
            <a:prstGeom prst="roundRect">
              <a:avLst/>
            </a:prstGeom>
            <a:solidFill>
              <a:schemeClr val="bg1"/>
            </a:solidFill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785786" y="1857364"/>
              <a:ext cx="2643206" cy="428628"/>
              <a:chOff x="357158" y="1857364"/>
              <a:chExt cx="2643206" cy="428628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357158" y="1857364"/>
                <a:ext cx="2643206" cy="428628"/>
              </a:xfrm>
              <a:prstGeom prst="roundRect">
                <a:avLst/>
              </a:prstGeom>
              <a:solidFill>
                <a:schemeClr val="bg1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502166" y="1857364"/>
                <a:ext cx="24336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dirty="0" smtClean="0">
                    <a:solidFill>
                      <a:srgbClr val="C00000"/>
                    </a:solidFill>
                    <a:latin typeface="Dynar" pitchFamily="2" charset="0"/>
                  </a:rPr>
                  <a:t>Внешние факторы </a:t>
                </a:r>
                <a:endParaRPr lang="ru-RU" dirty="0">
                  <a:solidFill>
                    <a:srgbClr val="C00000"/>
                  </a:solidFill>
                  <a:latin typeface="Dynar" pitchFamily="2" charset="0"/>
                </a:endParaRPr>
              </a:p>
            </p:txBody>
          </p:sp>
        </p:grpSp>
        <p:sp>
          <p:nvSpPr>
            <p:cNvPr id="30" name="Прямоугольник 29"/>
            <p:cNvSpPr/>
            <p:nvPr/>
          </p:nvSpPr>
          <p:spPr>
            <a:xfrm>
              <a:off x="6303749" y="1782537"/>
              <a:ext cx="212590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  <a:latin typeface="Dynar" pitchFamily="2" charset="0"/>
                </a:rPr>
                <a:t>Внутрисемейные </a:t>
              </a:r>
            </a:p>
            <a:p>
              <a:pPr algn="ctr"/>
              <a:r>
                <a:rPr lang="ru-RU" dirty="0" smtClean="0">
                  <a:solidFill>
                    <a:srgbClr val="C00000"/>
                  </a:solidFill>
                  <a:latin typeface="Dynar" pitchFamily="2" charset="0"/>
                </a:rPr>
                <a:t>факторы</a:t>
              </a:r>
              <a:endParaRPr lang="ru-RU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sp>
          <p:nvSpPr>
            <p:cNvPr id="32" name="Стрелка вверх 31"/>
            <p:cNvSpPr/>
            <p:nvPr/>
          </p:nvSpPr>
          <p:spPr>
            <a:xfrm>
              <a:off x="4143372" y="4460662"/>
              <a:ext cx="1000132" cy="857256"/>
            </a:xfrm>
            <a:prstGeom prst="upArrow">
              <a:avLst>
                <a:gd name="adj1" fmla="val 50000"/>
                <a:gd name="adj2" fmla="val 53923"/>
              </a:avLst>
            </a:prstGeom>
            <a:noFill/>
            <a:ln>
              <a:solidFill>
                <a:srgbClr val="E10E0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Группа 33"/>
          <p:cNvGrpSpPr/>
          <p:nvPr/>
        </p:nvGrpSpPr>
        <p:grpSpPr>
          <a:xfrm>
            <a:off x="0" y="-428652"/>
            <a:ext cx="9164624" cy="7286652"/>
            <a:chOff x="0" y="-428652"/>
            <a:chExt cx="9164624" cy="7286652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TextBox 14"/>
            <p:cNvSpPr txBox="1"/>
            <p:nvPr/>
          </p:nvSpPr>
          <p:spPr>
            <a:xfrm>
              <a:off x="3786182" y="5193434"/>
              <a:ext cx="500066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То в семье наступает кризис, и необходимо включение внешних ресурсов, обращение к профессиональной помощи специалистов</a:t>
              </a:r>
              <a:endParaRPr lang="ru-RU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graphicFrame>
          <p:nvGraphicFramePr>
            <p:cNvPr id="16" name="Схема 15"/>
            <p:cNvGraphicFramePr/>
            <p:nvPr/>
          </p:nvGraphicFramePr>
          <p:xfrm>
            <a:off x="142844" y="-428652"/>
            <a:ext cx="8715436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7" name="Прямоугольник 16"/>
            <p:cNvSpPr/>
            <p:nvPr/>
          </p:nvSpPr>
          <p:spPr>
            <a:xfrm>
              <a:off x="285720" y="1005472"/>
              <a:ext cx="857256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C00000"/>
                  </a:solidFill>
                  <a:latin typeface="Dynar" pitchFamily="2" charset="0"/>
                </a:rPr>
                <a:t>любое острое изменение, при котором старые образцы поведения становятся неадаптивными и невозможными»</a:t>
              </a:r>
            </a:p>
            <a:p>
              <a:r>
                <a:rPr lang="ru-RU" dirty="0" smtClean="0">
                  <a:solidFill>
                    <a:srgbClr val="C00000"/>
                  </a:solidFill>
                  <a:latin typeface="Dynar" pitchFamily="2" charset="0"/>
                </a:rPr>
                <a:t>(Е.В. Емельянова, Н.Г. Осухова, Л.А. Пергаменщик)</a:t>
              </a:r>
              <a:endParaRPr lang="ru-RU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6200000">
              <a:off x="-199028" y="2508866"/>
              <a:ext cx="1338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Dynar" pitchFamily="2" charset="0"/>
                </a:rPr>
                <a:t>ВАЖНО!</a:t>
              </a:r>
              <a:endParaRPr lang="ru-RU" sz="2400" dirty="0">
                <a:solidFill>
                  <a:srgbClr val="C00000"/>
                </a:solidFill>
                <a:latin typeface="Dynar" pitchFamily="2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57158" y="2071678"/>
              <a:ext cx="880746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538163" lvl="0" indent="-269875">
                <a:buFont typeface="Wingdings" pitchFamily="2" charset="2"/>
                <a:buChar char="ü"/>
              </a:pP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Как кризисная ситуация воздействует на семью</a:t>
              </a:r>
            </a:p>
            <a:p>
              <a:pPr marL="538163" lvl="0" indent="-269875">
                <a:buFont typeface="Wingdings" pitchFamily="2" charset="2"/>
                <a:buChar char="ü"/>
              </a:pP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Какая модель поведения проявляется на семейном уровне</a:t>
              </a:r>
            </a:p>
            <a:p>
              <a:pPr marL="538163" lvl="0" indent="-269875">
                <a:buFont typeface="Wingdings" pitchFamily="2" charset="2"/>
                <a:buChar char="ü"/>
              </a:pPr>
              <a:r>
                <a:rPr lang="ru-RU" sz="2000" dirty="0" smtClean="0">
                  <a:solidFill>
                    <a:srgbClr val="003399"/>
                  </a:solidFill>
                  <a:latin typeface="Dynar" pitchFamily="2" charset="0"/>
                </a:rPr>
                <a:t>Какие действия предпринимает семья, для выработки своей модели устойчивости</a:t>
              </a:r>
              <a:r>
                <a:rPr lang="ru-RU" sz="2000" dirty="0" smtClean="0">
                  <a:solidFill>
                    <a:prstClr val="black"/>
                  </a:solidFill>
                </a:rPr>
                <a:t> </a:t>
              </a:r>
            </a:p>
          </p:txBody>
        </p:sp>
        <p:grpSp>
          <p:nvGrpSpPr>
            <p:cNvPr id="28" name="Группа 27"/>
            <p:cNvGrpSpPr/>
            <p:nvPr/>
          </p:nvGrpSpPr>
          <p:grpSpPr>
            <a:xfrm>
              <a:off x="225040" y="5072074"/>
              <a:ext cx="8776117" cy="1214446"/>
              <a:chOff x="571472" y="3429000"/>
              <a:chExt cx="8429685" cy="928694"/>
            </a:xfrm>
          </p:grpSpPr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3511715" y="3468164"/>
                <a:ext cx="5489442" cy="835740"/>
              </a:xfrm>
              <a:prstGeom prst="roundRect">
                <a:avLst/>
              </a:prstGeom>
              <a:solidFill>
                <a:srgbClr val="13287F">
                  <a:alpha val="5098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571472" y="3429000"/>
                <a:ext cx="3146096" cy="928694"/>
              </a:xfrm>
              <a:prstGeom prst="roundRect">
                <a:avLst/>
              </a:prstGeom>
              <a:solidFill>
                <a:srgbClr val="13287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4" name="Стрелка вправо 23"/>
              <p:cNvSpPr/>
              <p:nvPr/>
            </p:nvSpPr>
            <p:spPr>
              <a:xfrm>
                <a:off x="3511714" y="3702145"/>
                <a:ext cx="428628" cy="285752"/>
              </a:xfrm>
              <a:prstGeom prst="rightArrow">
                <a:avLst/>
              </a:prstGeom>
              <a:solidFill>
                <a:schemeClr val="bg1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214282" y="3500438"/>
              <a:ext cx="8815248" cy="1214446"/>
              <a:chOff x="571472" y="3429000"/>
              <a:chExt cx="8429684" cy="928694"/>
            </a:xfrm>
          </p:grpSpPr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5357818" y="3468164"/>
                <a:ext cx="3643338" cy="835740"/>
              </a:xfrm>
              <a:prstGeom prst="roundRect">
                <a:avLst/>
              </a:prstGeom>
              <a:solidFill>
                <a:srgbClr val="13287F">
                  <a:alpha val="5098"/>
                </a:srgb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1" name="Скругленный прямоугольник 30"/>
              <p:cNvSpPr/>
              <p:nvPr/>
            </p:nvSpPr>
            <p:spPr>
              <a:xfrm>
                <a:off x="571472" y="3429000"/>
                <a:ext cx="5072098" cy="928694"/>
              </a:xfrm>
              <a:prstGeom prst="roundRect">
                <a:avLst/>
              </a:prstGeom>
              <a:solidFill>
                <a:srgbClr val="13287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2" name="Стрелка вправо 31"/>
              <p:cNvSpPr/>
              <p:nvPr/>
            </p:nvSpPr>
            <p:spPr>
              <a:xfrm>
                <a:off x="5437150" y="3747026"/>
                <a:ext cx="428628" cy="285752"/>
              </a:xfrm>
              <a:prstGeom prst="rightArrow">
                <a:avLst/>
              </a:prstGeom>
              <a:solidFill>
                <a:schemeClr val="bg1"/>
              </a:solidFill>
              <a:ln>
                <a:solidFill>
                  <a:srgbClr val="E10E0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22" name="Прямоугольник 21"/>
            <p:cNvSpPr/>
            <p:nvPr/>
          </p:nvSpPr>
          <p:spPr>
            <a:xfrm>
              <a:off x="357158" y="3593392"/>
              <a:ext cx="500066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Если семья готова и может в изменять свои устоявшиеся модели поведения, активно пользоваться своими семейными ресурсами</a:t>
              </a:r>
              <a:endParaRPr lang="ru-RU" dirty="0">
                <a:solidFill>
                  <a:schemeClr val="bg1"/>
                </a:solidFill>
                <a:latin typeface="Dynar" pitchFamily="2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879400" y="3643314"/>
              <a:ext cx="278608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dirty="0" smtClean="0">
                  <a:solidFill>
                    <a:srgbClr val="003399"/>
                  </a:solidFill>
                  <a:latin typeface="Dynar" pitchFamily="2" charset="0"/>
                </a:rPr>
                <a:t>То напряжение в семье не достигает кризисной ситуации </a:t>
              </a:r>
              <a:endParaRPr lang="ru-RU" dirty="0">
                <a:solidFill>
                  <a:srgbClr val="003399"/>
                </a:solidFill>
                <a:latin typeface="Dynar" pitchFamily="2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57158" y="5220314"/>
              <a:ext cx="307183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Если ресурсы семьи на недостаточном уровне</a:t>
              </a:r>
            </a:p>
            <a:p>
              <a:r>
                <a:rPr lang="ru-RU" dirty="0" smtClean="0">
                  <a:solidFill>
                    <a:schemeClr val="bg1"/>
                  </a:solidFill>
                  <a:latin typeface="Dynar" pitchFamily="2" charset="0"/>
                </a:rPr>
                <a:t>или вовсе отсутствуют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6107324"/>
              <a:ext cx="9144000" cy="683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8" name="Прямоугольник 17"/>
          <p:cNvSpPr/>
          <p:nvPr/>
        </p:nvSpPr>
        <p:spPr>
          <a:xfrm>
            <a:off x="285720" y="285728"/>
            <a:ext cx="60007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Обязательным элементом устойчивости семьи, как социально-общественной категории, является понятие семейных ресурсов, являющихся источником </a:t>
            </a:r>
          </a:p>
          <a:p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и инструментом, преодоления всех</a:t>
            </a:r>
          </a:p>
          <a:p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барьеров</a:t>
            </a:r>
          </a:p>
        </p:txBody>
      </p:sp>
      <p:graphicFrame>
        <p:nvGraphicFramePr>
          <p:cNvPr id="20" name="Схема 19"/>
          <p:cNvGraphicFramePr/>
          <p:nvPr/>
        </p:nvGraphicFramePr>
        <p:xfrm>
          <a:off x="142844" y="2008206"/>
          <a:ext cx="8715436" cy="3563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7" name="Picture 3" descr="C:\Users\Рукина\Desktop\45b72ba654dbc0e0b692e189dbabc385_warm-family-house-green-red-png-image-and-clipart-for-free-download_650-579.jpe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87020"/>
            <a:ext cx="3395956" cy="3025015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285720" y="3714752"/>
            <a:ext cx="8572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3399"/>
                </a:solidFill>
                <a:latin typeface="Dynar" pitchFamily="2" charset="0"/>
              </a:rPr>
              <a:t>Совокупность внутренних и внешних условий, для устойчивости личности в стрессовых ситуациях, обеспечивающих качественное воспитание, и способствующих эффективному развитию детей и самой личности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1747</TotalTime>
  <Words>2246</Words>
  <Application>Microsoft Office PowerPoint</Application>
  <PresentationFormat>Экран (4:3)</PresentationFormat>
  <Paragraphs>505</Paragraphs>
  <Slides>46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Презентация PowerPoint</vt:lpstr>
      <vt:lpstr>про сайт</vt:lpstr>
      <vt:lpstr>Презентация PowerPoint</vt:lpstr>
      <vt:lpstr>Регламент работы</vt:lpstr>
      <vt:lpstr>Дефициты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BASIC Ph</vt:lpstr>
      <vt:lpstr>Презентация PowerPoint</vt:lpstr>
      <vt:lpstr>Методика:  «История в шести частях» </vt:lpstr>
      <vt:lpstr>Презентация PowerPoint</vt:lpstr>
      <vt:lpstr>Презентация PowerPoint</vt:lpstr>
      <vt:lpstr>Основные положения модели и ее цели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Вопросы для самоанализа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ludmila</cp:lastModifiedBy>
  <cp:revision>409</cp:revision>
  <dcterms:created xsi:type="dcterms:W3CDTF">2018-11-13T10:04:17Z</dcterms:created>
  <dcterms:modified xsi:type="dcterms:W3CDTF">2020-11-02T10:27:54Z</dcterms:modified>
</cp:coreProperties>
</file>